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g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EF2F7"/>
          </a:solidFill>
          <a:ln/>
        </p:spPr>
      </p:sp>
      <p:sp>
        <p:nvSpPr>
          <p:cNvPr id="3" name="band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B1F3A"/>
          </a:solidFill>
          <a:ln/>
        </p:spPr>
      </p:sp>
      <p:sp>
        <p:nvSpPr>
          <p:cNvPr id="4" name="text"/>
          <p:cNvSpPr/>
          <p:nvPr/>
        </p:nvSpPr>
        <p:spPr>
          <a:xfrm>
            <a:off x="457200" y="73152"/>
            <a:ext cx="11277295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Accounts Payable process map: PulseIQ</a:t>
            </a:r>
            <a:endParaRPr lang="en-US" sz="2800" dirty="0"/>
          </a:p>
        </p:txBody>
      </p:sp>
      <p:sp>
        <p:nvSpPr>
          <p:cNvPr id="5" name="band"/>
          <p:cNvSpPr/>
          <p:nvPr/>
        </p:nvSpPr>
        <p:spPr>
          <a:xfrm>
            <a:off x="0" y="6492240"/>
            <a:ext cx="12191695" cy="18288"/>
          </a:xfrm>
          <a:prstGeom prst="rect">
            <a:avLst/>
          </a:prstGeom>
          <a:solidFill>
            <a:srgbClr val="E8832A"/>
          </a:solidFill>
          <a:ln/>
        </p:spPr>
      </p:sp>
      <p:sp>
        <p:nvSpPr>
          <p:cNvPr id="6" name="text"/>
          <p:cNvSpPr/>
          <p:nvPr/>
        </p:nvSpPr>
        <p:spPr>
          <a:xfrm>
            <a:off x="457200" y="6528816"/>
            <a:ext cx="9692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E8832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DRAFT · UNREVIEWED | COMPOSITE DEMO · FIGURES ILLUSTRATIVE</a:t>
            </a:r>
            <a:endParaRPr lang="en-US" sz="1100" dirty="0"/>
          </a:p>
        </p:txBody>
      </p:sp>
      <p:sp>
        <p:nvSpPr>
          <p:cNvPr id="7" name="text"/>
          <p:cNvSpPr/>
          <p:nvPr/>
        </p:nvSpPr>
        <p:spPr>
          <a:xfrm>
            <a:off x="10271455" y="6528816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B6B8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 / 7</a:t>
            </a:r>
            <a:endParaRPr lang="en-US" sz="1100" dirty="0"/>
          </a:p>
        </p:txBody>
      </p:sp>
      <p:sp>
        <p:nvSpPr>
          <p:cNvPr id="8" name="card"/>
          <p:cNvSpPr/>
          <p:nvPr/>
        </p:nvSpPr>
        <p:spPr>
          <a:xfrm>
            <a:off x="457200" y="1463040"/>
            <a:ext cx="3931920" cy="4892040"/>
          </a:xfrm>
          <a:prstGeom prst="roundRect">
            <a:avLst>
              <a:gd name="adj" fmla="val 1860"/>
            </a:avLst>
          </a:prstGeom>
          <a:solidFill>
            <a:srgbClr val="FFFFFF"/>
          </a:solidFill>
          <a:ln w="12700">
            <a:solidFill>
              <a:srgbClr val="D5DDE9"/>
            </a:solidFill>
            <a:prstDash val="solid"/>
          </a:ln>
        </p:spPr>
      </p:sp>
      <p:sp>
        <p:nvSpPr>
          <p:cNvPr id="9" name="card"/>
          <p:cNvSpPr/>
          <p:nvPr/>
        </p:nvSpPr>
        <p:spPr>
          <a:xfrm>
            <a:off x="4663440" y="1463040"/>
            <a:ext cx="7071055" cy="4892040"/>
          </a:xfrm>
          <a:prstGeom prst="roundRect">
            <a:avLst>
              <a:gd name="adj" fmla="val 1495"/>
            </a:avLst>
          </a:prstGeom>
          <a:solidFill>
            <a:srgbClr val="FFFFFF"/>
          </a:solidFill>
          <a:ln w="12700">
            <a:solidFill>
              <a:srgbClr val="D5DDE9"/>
            </a:solidFill>
            <a:prstDash val="solid"/>
          </a:ln>
        </p:spPr>
      </p:sp>
      <p:sp>
        <p:nvSpPr>
          <p:cNvPr id="10" name="text"/>
          <p:cNvSpPr/>
          <p:nvPr/>
        </p:nvSpPr>
        <p:spPr>
          <a:xfrm>
            <a:off x="685800" y="164592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5B6B8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WHAT THIS PROCESS IS</a:t>
            </a:r>
            <a:endParaRPr lang="en-US" sz="1200" dirty="0"/>
          </a:p>
        </p:txBody>
      </p:sp>
      <p:sp>
        <p:nvSpPr>
          <p:cNvPr id="11" name="text"/>
          <p:cNvSpPr/>
          <p:nvPr/>
        </p:nvSpPr>
        <p:spPr>
          <a:xfrm>
            <a:off x="685800" y="1965960"/>
            <a:ext cx="3474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a vendor invoice goes from a</a:t>
            </a:r>
            <a:endParaRPr lang="en-US" sz="1400" dirty="0"/>
          </a:p>
          <a:p>
            <a:pPr algn="l" indent="0" marL="0">
              <a:buNone/>
            </a:pPr>
            <a:r>
              <a:rPr lang="en-US" sz="14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 team's request to money in</a:t>
            </a:r>
            <a:endParaRPr lang="en-US" sz="1400" dirty="0"/>
          </a:p>
          <a:p>
            <a:pPr algn="l" indent="0" marL="0">
              <a:buNone/>
            </a:pPr>
            <a:r>
              <a:rPr lang="en-US" sz="14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vendor's bank, and into the</a:t>
            </a:r>
            <a:endParaRPr lang="en-US" sz="1400" dirty="0"/>
          </a:p>
          <a:p>
            <a:pPr algn="l" indent="0" marL="0">
              <a:buNone/>
            </a:pPr>
            <a:r>
              <a:rPr lang="en-US" sz="14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books at month end. This is a demo</a:t>
            </a:r>
            <a:endParaRPr lang="en-US" sz="1400" dirty="0"/>
          </a:p>
          <a:p>
            <a:pPr algn="l" indent="0" marL="0">
              <a:buNone/>
            </a:pPr>
            <a:r>
              <a:rPr lang="en-US" sz="14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map for a composite software</a:t>
            </a:r>
            <a:endParaRPr lang="en-US" sz="1400" dirty="0"/>
          </a:p>
          <a:p>
            <a:pPr algn="l" indent="0" marL="0">
              <a:buNone/>
            </a:pPr>
            <a:r>
              <a:rPr lang="en-US" sz="14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company.</a:t>
            </a:r>
            <a:endParaRPr lang="en-US" sz="1400" dirty="0"/>
          </a:p>
        </p:txBody>
      </p:sp>
      <p:sp>
        <p:nvSpPr>
          <p:cNvPr id="12" name="text"/>
          <p:cNvSpPr/>
          <p:nvPr/>
        </p:nvSpPr>
        <p:spPr>
          <a:xfrm>
            <a:off x="685800" y="352044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5B6B8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WHY IT MATTERS</a:t>
            </a:r>
            <a:endParaRPr lang="en-US" sz="1200" dirty="0"/>
          </a:p>
        </p:txBody>
      </p:sp>
      <p:sp>
        <p:nvSpPr>
          <p:cNvPr id="13" name="text"/>
          <p:cNvSpPr/>
          <p:nvPr/>
        </p:nvSpPr>
        <p:spPr>
          <a:xfrm>
            <a:off x="685800" y="3840480"/>
            <a:ext cx="3474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of the effort sits in rework:</a:t>
            </a:r>
            <a:endParaRPr lang="en-US" sz="1400" dirty="0"/>
          </a:p>
          <a:p>
            <a:pPr algn="l" indent="0" marL="0">
              <a:buNone/>
            </a:pPr>
            <a:r>
              <a:rPr lang="en-US" sz="14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chasing a missing PO, receipt or</a:t>
            </a:r>
            <a:endParaRPr lang="en-US" sz="1400" dirty="0"/>
          </a:p>
          <a:p>
            <a:pPr algn="l" indent="0" marL="0">
              <a:buNone/>
            </a:pPr>
            <a:r>
              <a:rPr lang="en-US" sz="14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approval, then fixing the entry.</a:t>
            </a:r>
            <a:endParaRPr lang="en-US" sz="1400" dirty="0"/>
          </a:p>
          <a:p>
            <a:pPr algn="l" indent="0" marL="0">
              <a:buNone/>
            </a:pPr>
            <a:r>
              <a:rPr lang="en-US" sz="14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Agents take the chasing and</a:t>
            </a:r>
            <a:endParaRPr lang="en-US" sz="1400" dirty="0"/>
          </a:p>
          <a:p>
            <a:pPr algn="l" indent="0" marL="0">
              <a:buNone/>
            </a:pPr>
            <a:r>
              <a:rPr lang="en-US" sz="14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preparing. People keep the</a:t>
            </a:r>
            <a:endParaRPr lang="en-US" sz="1400" dirty="0"/>
          </a:p>
          <a:p>
            <a:pPr algn="l" indent="0" marL="0">
              <a:buNone/>
            </a:pPr>
            <a:r>
              <a:rPr lang="en-US" sz="14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decisions that need a signature.</a:t>
            </a:r>
            <a:endParaRPr lang="en-US" sz="1400" dirty="0"/>
          </a:p>
        </p:txBody>
      </p:sp>
      <p:sp>
        <p:nvSpPr>
          <p:cNvPr id="14" name="text"/>
          <p:cNvSpPr/>
          <p:nvPr/>
        </p:nvSpPr>
        <p:spPr>
          <a:xfrm>
            <a:off x="4892040" y="1645920"/>
            <a:ext cx="661385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5B6B8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TODAY, STEP BY STEP (18)</a:t>
            </a:r>
            <a:endParaRPr lang="en-US" sz="1200" dirty="0"/>
          </a:p>
        </p:txBody>
      </p:sp>
      <p:sp>
        <p:nvSpPr>
          <p:cNvPr id="15" name="badge"/>
          <p:cNvSpPr/>
          <p:nvPr/>
        </p:nvSpPr>
        <p:spPr>
          <a:xfrm>
            <a:off x="4892040" y="2029968"/>
            <a:ext cx="237744" cy="237744"/>
          </a:xfrm>
          <a:prstGeom prst="ellipse">
            <a:avLst/>
          </a:prstGeom>
          <a:solidFill>
            <a:srgbClr val="0B1F3A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16" name="text"/>
          <p:cNvSpPr/>
          <p:nvPr/>
        </p:nvSpPr>
        <p:spPr>
          <a:xfrm>
            <a:off x="5221224" y="2029968"/>
            <a:ext cx="28588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Raises a spend request in the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spend request tool (Requester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(business team))</a:t>
            </a:r>
            <a:endParaRPr lang="en-US" sz="1200" dirty="0"/>
          </a:p>
        </p:txBody>
      </p:sp>
      <p:sp>
        <p:nvSpPr>
          <p:cNvPr id="17" name="badge"/>
          <p:cNvSpPr/>
          <p:nvPr/>
        </p:nvSpPr>
        <p:spPr>
          <a:xfrm>
            <a:off x="4892040" y="2633472"/>
            <a:ext cx="237744" cy="237744"/>
          </a:xfrm>
          <a:prstGeom prst="ellipse">
            <a:avLst/>
          </a:prstGeom>
          <a:solidFill>
            <a:srgbClr val="0B1F3A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18" name="text"/>
          <p:cNvSpPr/>
          <p:nvPr/>
        </p:nvSpPr>
        <p:spPr>
          <a:xfrm>
            <a:off x="5221224" y="2633472"/>
            <a:ext cx="2858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Checks the request and issues a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purchase order (Procurement)</a:t>
            </a:r>
            <a:endParaRPr lang="en-US" sz="1200" dirty="0"/>
          </a:p>
        </p:txBody>
      </p:sp>
      <p:sp>
        <p:nvSpPr>
          <p:cNvPr id="19" name="badge"/>
          <p:cNvSpPr/>
          <p:nvPr/>
        </p:nvSpPr>
        <p:spPr>
          <a:xfrm>
            <a:off x="4892040" y="3054096"/>
            <a:ext cx="237744" cy="237744"/>
          </a:xfrm>
          <a:prstGeom prst="ellipse">
            <a:avLst/>
          </a:prstGeom>
          <a:solidFill>
            <a:srgbClr val="0B1F3A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20" name="text"/>
          <p:cNvSpPr/>
          <p:nvPr/>
        </p:nvSpPr>
        <p:spPr>
          <a:xfrm>
            <a:off x="5221224" y="3054096"/>
            <a:ext cx="2858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Sends the invoice by email or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portal (Vendor)</a:t>
            </a:r>
            <a:endParaRPr lang="en-US" sz="1200" dirty="0"/>
          </a:p>
        </p:txBody>
      </p:sp>
      <p:sp>
        <p:nvSpPr>
          <p:cNvPr id="21" name="badge"/>
          <p:cNvSpPr/>
          <p:nvPr/>
        </p:nvSpPr>
        <p:spPr>
          <a:xfrm>
            <a:off x="4892040" y="3474720"/>
            <a:ext cx="237744" cy="237744"/>
          </a:xfrm>
          <a:prstGeom prst="ellipse">
            <a:avLst/>
          </a:prstGeom>
          <a:solidFill>
            <a:srgbClr val="0B1F3A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22" name="text"/>
          <p:cNvSpPr/>
          <p:nvPr/>
        </p:nvSpPr>
        <p:spPr>
          <a:xfrm>
            <a:off x="5221224" y="3474720"/>
            <a:ext cx="28588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Confirms the goods or service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arrived (Requester (business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team))</a:t>
            </a:r>
            <a:endParaRPr lang="en-US" sz="1200" dirty="0"/>
          </a:p>
        </p:txBody>
      </p:sp>
      <p:sp>
        <p:nvSpPr>
          <p:cNvPr id="23" name="badge"/>
          <p:cNvSpPr/>
          <p:nvPr/>
        </p:nvSpPr>
        <p:spPr>
          <a:xfrm>
            <a:off x="4892040" y="4078224"/>
            <a:ext cx="237744" cy="237744"/>
          </a:xfrm>
          <a:prstGeom prst="ellipse">
            <a:avLst/>
          </a:prstGeom>
          <a:solidFill>
            <a:srgbClr val="0B1F3A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  <p:sp>
        <p:nvSpPr>
          <p:cNvPr id="24" name="text"/>
          <p:cNvSpPr/>
          <p:nvPr/>
        </p:nvSpPr>
        <p:spPr>
          <a:xfrm>
            <a:off x="5221224" y="4078224"/>
            <a:ext cx="2858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Opens the invoice and logs it (AP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team)</a:t>
            </a:r>
            <a:endParaRPr lang="en-US" sz="1200" dirty="0"/>
          </a:p>
        </p:txBody>
      </p:sp>
      <p:sp>
        <p:nvSpPr>
          <p:cNvPr id="25" name="badge"/>
          <p:cNvSpPr/>
          <p:nvPr/>
        </p:nvSpPr>
        <p:spPr>
          <a:xfrm>
            <a:off x="4892040" y="4498848"/>
            <a:ext cx="237744" cy="237744"/>
          </a:xfrm>
          <a:prstGeom prst="ellipse">
            <a:avLst/>
          </a:prstGeom>
          <a:solidFill>
            <a:srgbClr val="0B1F3A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  <p:sp>
        <p:nvSpPr>
          <p:cNvPr id="26" name="text"/>
          <p:cNvSpPr/>
          <p:nvPr/>
        </p:nvSpPr>
        <p:spPr>
          <a:xfrm>
            <a:off x="5221224" y="4498848"/>
            <a:ext cx="2858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Re-keys invoice details into the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 system (AP team)</a:t>
            </a:r>
            <a:endParaRPr lang="en-US" sz="1200" dirty="0"/>
          </a:p>
        </p:txBody>
      </p:sp>
      <p:sp>
        <p:nvSpPr>
          <p:cNvPr id="27" name="badge"/>
          <p:cNvSpPr/>
          <p:nvPr/>
        </p:nvSpPr>
        <p:spPr>
          <a:xfrm>
            <a:off x="4892040" y="4919472"/>
            <a:ext cx="237744" cy="237744"/>
          </a:xfrm>
          <a:prstGeom prst="ellipse">
            <a:avLst/>
          </a:prstGeom>
          <a:solidFill>
            <a:srgbClr val="0B1F3A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100" dirty="0"/>
          </a:p>
        </p:txBody>
      </p:sp>
      <p:sp>
        <p:nvSpPr>
          <p:cNvPr id="28" name="text"/>
          <p:cNvSpPr/>
          <p:nvPr/>
        </p:nvSpPr>
        <p:spPr>
          <a:xfrm>
            <a:off x="5221224" y="4919472"/>
            <a:ext cx="2858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Looks up the vendor and the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purchase order (AP team)</a:t>
            </a:r>
            <a:endParaRPr lang="en-US" sz="1200" dirty="0"/>
          </a:p>
        </p:txBody>
      </p:sp>
      <p:sp>
        <p:nvSpPr>
          <p:cNvPr id="29" name="badge"/>
          <p:cNvSpPr/>
          <p:nvPr/>
        </p:nvSpPr>
        <p:spPr>
          <a:xfrm>
            <a:off x="4892040" y="5340096"/>
            <a:ext cx="237744" cy="237744"/>
          </a:xfrm>
          <a:prstGeom prst="ellipse">
            <a:avLst/>
          </a:prstGeom>
          <a:solidFill>
            <a:srgbClr val="0B1F3A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100" dirty="0"/>
          </a:p>
        </p:txBody>
      </p:sp>
      <p:sp>
        <p:nvSpPr>
          <p:cNvPr id="30" name="text"/>
          <p:cNvSpPr/>
          <p:nvPr/>
        </p:nvSpPr>
        <p:spPr>
          <a:xfrm>
            <a:off x="5221224" y="5340096"/>
            <a:ext cx="2858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Codes the invoice to account and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 centre (AP team)</a:t>
            </a:r>
            <a:endParaRPr lang="en-US" sz="1200" dirty="0"/>
          </a:p>
        </p:txBody>
      </p:sp>
      <p:sp>
        <p:nvSpPr>
          <p:cNvPr id="31" name="badge"/>
          <p:cNvSpPr/>
          <p:nvPr/>
        </p:nvSpPr>
        <p:spPr>
          <a:xfrm>
            <a:off x="8336128" y="2029968"/>
            <a:ext cx="237744" cy="237744"/>
          </a:xfrm>
          <a:prstGeom prst="ellipse">
            <a:avLst/>
          </a:prstGeom>
          <a:solidFill>
            <a:srgbClr val="0B1F3A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100" dirty="0"/>
          </a:p>
        </p:txBody>
      </p:sp>
      <p:sp>
        <p:nvSpPr>
          <p:cNvPr id="32" name="text"/>
          <p:cNvSpPr/>
          <p:nvPr/>
        </p:nvSpPr>
        <p:spPr>
          <a:xfrm>
            <a:off x="8665312" y="2029968"/>
            <a:ext cx="2858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Matches the invoice to the order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receipt (Finance system)</a:t>
            </a:r>
            <a:endParaRPr lang="en-US" sz="1200" dirty="0"/>
          </a:p>
        </p:txBody>
      </p:sp>
      <p:sp>
        <p:nvSpPr>
          <p:cNvPr id="33" name="badge"/>
          <p:cNvSpPr/>
          <p:nvPr/>
        </p:nvSpPr>
        <p:spPr>
          <a:xfrm>
            <a:off x="8336128" y="2450592"/>
            <a:ext cx="237744" cy="237744"/>
          </a:xfrm>
          <a:prstGeom prst="ellipse">
            <a:avLst/>
          </a:prstGeom>
          <a:solidFill>
            <a:srgbClr val="0B1F3A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100" dirty="0"/>
          </a:p>
        </p:txBody>
      </p:sp>
      <p:sp>
        <p:nvSpPr>
          <p:cNvPr id="34" name="text"/>
          <p:cNvSpPr/>
          <p:nvPr/>
        </p:nvSpPr>
        <p:spPr>
          <a:xfrm>
            <a:off x="8665312" y="2450592"/>
            <a:ext cx="2858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Reviews the coding a second time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(Approver (budget owner))</a:t>
            </a:r>
            <a:endParaRPr lang="en-US" sz="1200" dirty="0"/>
          </a:p>
        </p:txBody>
      </p:sp>
      <p:sp>
        <p:nvSpPr>
          <p:cNvPr id="35" name="badge"/>
          <p:cNvSpPr/>
          <p:nvPr/>
        </p:nvSpPr>
        <p:spPr>
          <a:xfrm>
            <a:off x="8336128" y="2871216"/>
            <a:ext cx="237744" cy="237744"/>
          </a:xfrm>
          <a:prstGeom prst="ellipse">
            <a:avLst/>
          </a:prstGeom>
          <a:solidFill>
            <a:srgbClr val="0B1F3A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100" dirty="0"/>
          </a:p>
        </p:txBody>
      </p:sp>
      <p:sp>
        <p:nvSpPr>
          <p:cNvPr id="36" name="text"/>
          <p:cNvSpPr/>
          <p:nvPr/>
        </p:nvSpPr>
        <p:spPr>
          <a:xfrm>
            <a:off x="8665312" y="2871216"/>
            <a:ext cx="2858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Approves the invoice (Approver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(budget owner))</a:t>
            </a:r>
            <a:endParaRPr lang="en-US" sz="1200" dirty="0"/>
          </a:p>
        </p:txBody>
      </p:sp>
      <p:sp>
        <p:nvSpPr>
          <p:cNvPr id="37" name="badge"/>
          <p:cNvSpPr/>
          <p:nvPr/>
        </p:nvSpPr>
        <p:spPr>
          <a:xfrm>
            <a:off x="8336128" y="3291840"/>
            <a:ext cx="237744" cy="237744"/>
          </a:xfrm>
          <a:prstGeom prst="ellipse">
            <a:avLst/>
          </a:prstGeom>
          <a:solidFill>
            <a:srgbClr val="0B1F3A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100" dirty="0"/>
          </a:p>
        </p:txBody>
      </p:sp>
      <p:sp>
        <p:nvSpPr>
          <p:cNvPr id="38" name="text"/>
          <p:cNvSpPr/>
          <p:nvPr/>
        </p:nvSpPr>
        <p:spPr>
          <a:xfrm>
            <a:off x="8665312" y="3291840"/>
            <a:ext cx="2858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Approves invoices above the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approval limit (Finance leader)</a:t>
            </a:r>
            <a:endParaRPr lang="en-US" sz="1200" dirty="0"/>
          </a:p>
        </p:txBody>
      </p:sp>
      <p:sp>
        <p:nvSpPr>
          <p:cNvPr id="39" name="badge"/>
          <p:cNvSpPr/>
          <p:nvPr/>
        </p:nvSpPr>
        <p:spPr>
          <a:xfrm>
            <a:off x="8336128" y="3712464"/>
            <a:ext cx="237744" cy="237744"/>
          </a:xfrm>
          <a:prstGeom prst="ellipse">
            <a:avLst/>
          </a:prstGeom>
          <a:solidFill>
            <a:srgbClr val="0B1F3A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100" dirty="0"/>
          </a:p>
        </p:txBody>
      </p:sp>
      <p:sp>
        <p:nvSpPr>
          <p:cNvPr id="40" name="text"/>
          <p:cNvSpPr/>
          <p:nvPr/>
        </p:nvSpPr>
        <p:spPr>
          <a:xfrm>
            <a:off x="8665312" y="3712464"/>
            <a:ext cx="28588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Schedules the payment (AP team)</a:t>
            </a:r>
            <a:endParaRPr lang="en-US" sz="1200" dirty="0"/>
          </a:p>
        </p:txBody>
      </p:sp>
      <p:sp>
        <p:nvSpPr>
          <p:cNvPr id="41" name="badge"/>
          <p:cNvSpPr/>
          <p:nvPr/>
        </p:nvSpPr>
        <p:spPr>
          <a:xfrm>
            <a:off x="8336128" y="4005072"/>
            <a:ext cx="237744" cy="237744"/>
          </a:xfrm>
          <a:prstGeom prst="ellipse">
            <a:avLst/>
          </a:prstGeom>
          <a:solidFill>
            <a:srgbClr val="0B1F3A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100" dirty="0"/>
          </a:p>
        </p:txBody>
      </p:sp>
      <p:sp>
        <p:nvSpPr>
          <p:cNvPr id="42" name="text"/>
          <p:cNvSpPr/>
          <p:nvPr/>
        </p:nvSpPr>
        <p:spPr>
          <a:xfrm>
            <a:off x="8665312" y="4005072"/>
            <a:ext cx="2858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Builds the payment run (Finance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system)</a:t>
            </a:r>
            <a:endParaRPr lang="en-US" sz="1200" dirty="0"/>
          </a:p>
        </p:txBody>
      </p:sp>
      <p:sp>
        <p:nvSpPr>
          <p:cNvPr id="43" name="badge"/>
          <p:cNvSpPr/>
          <p:nvPr/>
        </p:nvSpPr>
        <p:spPr>
          <a:xfrm>
            <a:off x="8336128" y="4425696"/>
            <a:ext cx="237744" cy="237744"/>
          </a:xfrm>
          <a:prstGeom prst="ellipse">
            <a:avLst/>
          </a:prstGeom>
          <a:solidFill>
            <a:srgbClr val="0B1F3A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100" dirty="0"/>
          </a:p>
        </p:txBody>
      </p:sp>
      <p:sp>
        <p:nvSpPr>
          <p:cNvPr id="44" name="text"/>
          <p:cNvSpPr/>
          <p:nvPr/>
        </p:nvSpPr>
        <p:spPr>
          <a:xfrm>
            <a:off x="8665312" y="4425696"/>
            <a:ext cx="2858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Signs off the payment run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(Finance leader)</a:t>
            </a:r>
            <a:endParaRPr lang="en-US" sz="1200" dirty="0"/>
          </a:p>
        </p:txBody>
      </p:sp>
      <p:sp>
        <p:nvSpPr>
          <p:cNvPr id="45" name="badge"/>
          <p:cNvSpPr/>
          <p:nvPr/>
        </p:nvSpPr>
        <p:spPr>
          <a:xfrm>
            <a:off x="8336128" y="4846320"/>
            <a:ext cx="237744" cy="237744"/>
          </a:xfrm>
          <a:prstGeom prst="ellipse">
            <a:avLst/>
          </a:prstGeom>
          <a:solidFill>
            <a:srgbClr val="0B1F3A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100" dirty="0"/>
          </a:p>
        </p:txBody>
      </p:sp>
      <p:sp>
        <p:nvSpPr>
          <p:cNvPr id="46" name="text"/>
          <p:cNvSpPr/>
          <p:nvPr/>
        </p:nvSpPr>
        <p:spPr>
          <a:xfrm>
            <a:off x="8665312" y="4846320"/>
            <a:ext cx="2858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Releases the payment in the bank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portal (AP team)</a:t>
            </a:r>
            <a:endParaRPr lang="en-US" sz="1200" dirty="0"/>
          </a:p>
        </p:txBody>
      </p:sp>
      <p:sp>
        <p:nvSpPr>
          <p:cNvPr id="47" name="badge"/>
          <p:cNvSpPr/>
          <p:nvPr/>
        </p:nvSpPr>
        <p:spPr>
          <a:xfrm>
            <a:off x="8336128" y="5266944"/>
            <a:ext cx="237744" cy="237744"/>
          </a:xfrm>
          <a:prstGeom prst="ellipse">
            <a:avLst/>
          </a:prstGeom>
          <a:solidFill>
            <a:srgbClr val="0B1F3A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100" dirty="0"/>
          </a:p>
        </p:txBody>
      </p:sp>
      <p:sp>
        <p:nvSpPr>
          <p:cNvPr id="48" name="text"/>
          <p:cNvSpPr/>
          <p:nvPr/>
        </p:nvSpPr>
        <p:spPr>
          <a:xfrm>
            <a:off x="8665312" y="5266944"/>
            <a:ext cx="2858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Posts the payment to the ledger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(Finance system)</a:t>
            </a:r>
            <a:endParaRPr lang="en-US" sz="1200" dirty="0"/>
          </a:p>
        </p:txBody>
      </p:sp>
      <p:sp>
        <p:nvSpPr>
          <p:cNvPr id="49" name="badge"/>
          <p:cNvSpPr/>
          <p:nvPr/>
        </p:nvSpPr>
        <p:spPr>
          <a:xfrm>
            <a:off x="8336128" y="5687568"/>
            <a:ext cx="237744" cy="237744"/>
          </a:xfrm>
          <a:prstGeom prst="ellipse">
            <a:avLst/>
          </a:prstGeom>
          <a:solidFill>
            <a:srgbClr val="0B1F3A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100" dirty="0"/>
          </a:p>
        </p:txBody>
      </p:sp>
      <p:sp>
        <p:nvSpPr>
          <p:cNvPr id="50" name="text"/>
          <p:cNvSpPr/>
          <p:nvPr/>
        </p:nvSpPr>
        <p:spPr>
          <a:xfrm>
            <a:off x="8665312" y="5687568"/>
            <a:ext cx="2858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Reconciles the bank and accrues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unpaid invoices (AP team)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g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EF2F7"/>
          </a:solidFill>
          <a:ln/>
        </p:spPr>
      </p:sp>
      <p:sp>
        <p:nvSpPr>
          <p:cNvPr id="3" name="band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B1F3A"/>
          </a:solidFill>
          <a:ln/>
        </p:spPr>
      </p:sp>
      <p:sp>
        <p:nvSpPr>
          <p:cNvPr id="4" name="text"/>
          <p:cNvSpPr/>
          <p:nvPr/>
        </p:nvSpPr>
        <p:spPr>
          <a:xfrm>
            <a:off x="457200" y="73152"/>
            <a:ext cx="11277295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Overview: before and after at 3,000 feet</a:t>
            </a:r>
            <a:endParaRPr lang="en-US" sz="2800" dirty="0"/>
          </a:p>
        </p:txBody>
      </p:sp>
      <p:sp>
        <p:nvSpPr>
          <p:cNvPr id="5" name="band"/>
          <p:cNvSpPr/>
          <p:nvPr/>
        </p:nvSpPr>
        <p:spPr>
          <a:xfrm>
            <a:off x="0" y="6492240"/>
            <a:ext cx="12191695" cy="18288"/>
          </a:xfrm>
          <a:prstGeom prst="rect">
            <a:avLst/>
          </a:prstGeom>
          <a:solidFill>
            <a:srgbClr val="E8832A"/>
          </a:solidFill>
          <a:ln/>
        </p:spPr>
      </p:sp>
      <p:sp>
        <p:nvSpPr>
          <p:cNvPr id="6" name="text"/>
          <p:cNvSpPr/>
          <p:nvPr/>
        </p:nvSpPr>
        <p:spPr>
          <a:xfrm>
            <a:off x="457200" y="6528816"/>
            <a:ext cx="9692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E8832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DRAFT · UNREVIEWED | COMPOSITE DEMO · FIGURES ILLUSTRATIVE</a:t>
            </a:r>
            <a:endParaRPr lang="en-US" sz="1100" dirty="0"/>
          </a:p>
        </p:txBody>
      </p:sp>
      <p:sp>
        <p:nvSpPr>
          <p:cNvPr id="7" name="text"/>
          <p:cNvSpPr/>
          <p:nvPr/>
        </p:nvSpPr>
        <p:spPr>
          <a:xfrm>
            <a:off x="10271455" y="6528816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B6B8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 / 7</a:t>
            </a:r>
            <a:endParaRPr lang="en-US" sz="1100" dirty="0"/>
          </a:p>
        </p:txBody>
      </p:sp>
      <p:sp>
        <p:nvSpPr>
          <p:cNvPr id="8" name="text"/>
          <p:cNvSpPr/>
          <p:nvPr/>
        </p:nvSpPr>
        <p:spPr>
          <a:xfrm>
            <a:off x="457200" y="1097280"/>
            <a:ext cx="1127729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5B6B8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BEFORE · 7 STEPS · 7 PEOPLE TOUCH IT · 1 LOOP BACK</a:t>
            </a:r>
            <a:endParaRPr lang="en-US" sz="1200" dirty="0"/>
          </a:p>
        </p:txBody>
      </p:sp>
      <p:sp>
        <p:nvSpPr>
          <p:cNvPr id="9" name="ovpanel:before"/>
          <p:cNvSpPr/>
          <p:nvPr/>
        </p:nvSpPr>
        <p:spPr>
          <a:xfrm>
            <a:off x="457200" y="1353312"/>
            <a:ext cx="11277295" cy="2327148"/>
          </a:xfrm>
          <a:prstGeom prst="roundRect">
            <a:avLst>
              <a:gd name="adj" fmla="val 3143"/>
            </a:avLst>
          </a:prstGeom>
          <a:solidFill>
            <a:srgbClr val="0B2A6F"/>
          </a:solidFill>
          <a:ln/>
        </p:spPr>
      </p:sp>
      <p:sp>
        <p:nvSpPr>
          <p:cNvPr id="10" name="edge:exception"/>
          <p:cNvSpPr/>
          <p:nvPr/>
        </p:nvSpPr>
        <p:spPr>
          <a:xfrm flipV="1">
            <a:off x="4907128" y="1816989"/>
            <a:ext cx="0" cy="676656"/>
          </a:xfrm>
          <a:prstGeom prst="line">
            <a:avLst/>
          </a:prstGeom>
          <a:noFill/>
          <a:ln w="28575">
            <a:solidFill>
              <a:srgbClr val="F2A33A"/>
            </a:solidFill>
            <a:prstDash val="dash"/>
          </a:ln>
        </p:spPr>
      </p:sp>
      <p:sp>
        <p:nvSpPr>
          <p:cNvPr id="11" name="edge:exception"/>
          <p:cNvSpPr/>
          <p:nvPr/>
        </p:nvSpPr>
        <p:spPr>
          <a:xfrm flipH="1">
            <a:off x="3718408" y="1816989"/>
            <a:ext cx="1188720" cy="0"/>
          </a:xfrm>
          <a:prstGeom prst="line">
            <a:avLst/>
          </a:prstGeom>
          <a:noFill/>
          <a:ln w="28575">
            <a:solidFill>
              <a:srgbClr val="F2A33A"/>
            </a:solidFill>
            <a:prstDash val="dash"/>
          </a:ln>
        </p:spPr>
      </p:sp>
      <p:sp>
        <p:nvSpPr>
          <p:cNvPr id="12" name="edge:exception"/>
          <p:cNvSpPr/>
          <p:nvPr/>
        </p:nvSpPr>
        <p:spPr>
          <a:xfrm>
            <a:off x="3718408" y="1816989"/>
            <a:ext cx="0" cy="643738"/>
          </a:xfrm>
          <a:prstGeom prst="line">
            <a:avLst/>
          </a:prstGeom>
          <a:noFill/>
          <a:ln w="28575">
            <a:solidFill>
              <a:srgbClr val="F2A33A"/>
            </a:solidFill>
            <a:prstDash val="dash"/>
            <a:tailEnd type="triangle"/>
          </a:ln>
        </p:spPr>
      </p:sp>
      <p:sp>
        <p:nvSpPr>
          <p:cNvPr id="13" name="text"/>
          <p:cNvSpPr/>
          <p:nvPr/>
        </p:nvSpPr>
        <p:spPr>
          <a:xfrm>
            <a:off x="3398368" y="1607439"/>
            <a:ext cx="1828800" cy="1955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D5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Missing PO</a:t>
            </a:r>
            <a:endParaRPr lang="en-US" sz="1100" dirty="0"/>
          </a:p>
        </p:txBody>
      </p:sp>
      <p:sp>
        <p:nvSpPr>
          <p:cNvPr id="14" name="edge"/>
          <p:cNvSpPr/>
          <p:nvPr/>
        </p:nvSpPr>
        <p:spPr>
          <a:xfrm>
            <a:off x="2749144" y="2713101"/>
            <a:ext cx="723473" cy="0"/>
          </a:xfrm>
          <a:prstGeom prst="line">
            <a:avLst/>
          </a:prstGeom>
          <a:noFill/>
          <a:ln w="28575">
            <a:solidFill>
              <a:srgbClr val="F2A33A"/>
            </a:solidFill>
            <a:prstDash val="solid"/>
            <a:tailEnd type="triangle"/>
          </a:ln>
        </p:spPr>
      </p:sp>
      <p:sp>
        <p:nvSpPr>
          <p:cNvPr id="15" name="edge"/>
          <p:cNvSpPr/>
          <p:nvPr/>
        </p:nvSpPr>
        <p:spPr>
          <a:xfrm>
            <a:off x="3937864" y="2713101"/>
            <a:ext cx="723473" cy="0"/>
          </a:xfrm>
          <a:prstGeom prst="line">
            <a:avLst/>
          </a:prstGeom>
          <a:noFill/>
          <a:ln w="28575">
            <a:solidFill>
              <a:srgbClr val="F2A33A"/>
            </a:solidFill>
            <a:prstDash val="solid"/>
            <a:tailEnd type="triangle"/>
          </a:ln>
        </p:spPr>
      </p:sp>
      <p:sp>
        <p:nvSpPr>
          <p:cNvPr id="16" name="edge"/>
          <p:cNvSpPr/>
          <p:nvPr/>
        </p:nvSpPr>
        <p:spPr>
          <a:xfrm>
            <a:off x="5126584" y="2713101"/>
            <a:ext cx="254203" cy="0"/>
          </a:xfrm>
          <a:prstGeom prst="line">
            <a:avLst/>
          </a:prstGeom>
          <a:noFill/>
          <a:ln w="28575">
            <a:solidFill>
              <a:srgbClr val="F2A33A"/>
            </a:solidFill>
            <a:prstDash val="solid"/>
          </a:ln>
        </p:spPr>
      </p:sp>
      <p:sp>
        <p:nvSpPr>
          <p:cNvPr id="17" name="edge"/>
          <p:cNvSpPr/>
          <p:nvPr/>
        </p:nvSpPr>
        <p:spPr>
          <a:xfrm flipV="1">
            <a:off x="5380787" y="2219325"/>
            <a:ext cx="0" cy="493776"/>
          </a:xfrm>
          <a:prstGeom prst="line">
            <a:avLst/>
          </a:prstGeom>
          <a:noFill/>
          <a:ln w="28575">
            <a:solidFill>
              <a:srgbClr val="F2A33A"/>
            </a:solidFill>
            <a:prstDash val="solid"/>
          </a:ln>
        </p:spPr>
      </p:sp>
      <p:sp>
        <p:nvSpPr>
          <p:cNvPr id="18" name="edge"/>
          <p:cNvSpPr/>
          <p:nvPr/>
        </p:nvSpPr>
        <p:spPr>
          <a:xfrm>
            <a:off x="5380787" y="2219325"/>
            <a:ext cx="120701" cy="0"/>
          </a:xfrm>
          <a:prstGeom prst="line">
            <a:avLst/>
          </a:prstGeom>
          <a:noFill/>
          <a:ln w="28575">
            <a:solidFill>
              <a:srgbClr val="F2A33A"/>
            </a:solidFill>
            <a:prstDash val="solid"/>
            <a:tailEnd type="triangle"/>
          </a:ln>
        </p:spPr>
      </p:sp>
      <p:sp>
        <p:nvSpPr>
          <p:cNvPr id="19" name="edge"/>
          <p:cNvSpPr/>
          <p:nvPr/>
        </p:nvSpPr>
        <p:spPr>
          <a:xfrm>
            <a:off x="5126584" y="2713101"/>
            <a:ext cx="374904" cy="0"/>
          </a:xfrm>
          <a:prstGeom prst="line">
            <a:avLst/>
          </a:prstGeom>
          <a:noFill/>
          <a:ln w="28575">
            <a:solidFill>
              <a:srgbClr val="F2A33A"/>
            </a:solidFill>
            <a:prstDash val="solid"/>
            <a:tailEnd type="triangle"/>
          </a:ln>
        </p:spPr>
      </p:sp>
      <p:sp>
        <p:nvSpPr>
          <p:cNvPr id="20" name="edge"/>
          <p:cNvSpPr/>
          <p:nvPr/>
        </p:nvSpPr>
        <p:spPr>
          <a:xfrm>
            <a:off x="5126584" y="2713101"/>
            <a:ext cx="254203" cy="0"/>
          </a:xfrm>
          <a:prstGeom prst="line">
            <a:avLst/>
          </a:prstGeom>
          <a:noFill/>
          <a:ln w="28575">
            <a:solidFill>
              <a:srgbClr val="F2A33A"/>
            </a:solidFill>
            <a:prstDash val="solid"/>
          </a:ln>
        </p:spPr>
      </p:sp>
      <p:sp>
        <p:nvSpPr>
          <p:cNvPr id="21" name="edge"/>
          <p:cNvSpPr/>
          <p:nvPr/>
        </p:nvSpPr>
        <p:spPr>
          <a:xfrm>
            <a:off x="5380787" y="2713101"/>
            <a:ext cx="0" cy="493776"/>
          </a:xfrm>
          <a:prstGeom prst="line">
            <a:avLst/>
          </a:prstGeom>
          <a:noFill/>
          <a:ln w="28575">
            <a:solidFill>
              <a:srgbClr val="F2A33A"/>
            </a:solidFill>
            <a:prstDash val="solid"/>
          </a:ln>
        </p:spPr>
      </p:sp>
      <p:sp>
        <p:nvSpPr>
          <p:cNvPr id="22" name="edge"/>
          <p:cNvSpPr/>
          <p:nvPr/>
        </p:nvSpPr>
        <p:spPr>
          <a:xfrm>
            <a:off x="5380787" y="3206877"/>
            <a:ext cx="120701" cy="0"/>
          </a:xfrm>
          <a:prstGeom prst="line">
            <a:avLst/>
          </a:prstGeom>
          <a:noFill/>
          <a:ln w="28575">
            <a:solidFill>
              <a:srgbClr val="F2A33A"/>
            </a:solidFill>
            <a:prstDash val="solid"/>
            <a:tailEnd type="triangle"/>
          </a:ln>
        </p:spPr>
      </p:sp>
      <p:sp>
        <p:nvSpPr>
          <p:cNvPr id="23" name="edge"/>
          <p:cNvSpPr/>
          <p:nvPr/>
        </p:nvSpPr>
        <p:spPr>
          <a:xfrm>
            <a:off x="6668262" y="2219325"/>
            <a:ext cx="249814" cy="0"/>
          </a:xfrm>
          <a:prstGeom prst="line">
            <a:avLst/>
          </a:prstGeom>
          <a:noFill/>
          <a:ln w="28575">
            <a:solidFill>
              <a:srgbClr val="F2A33A"/>
            </a:solidFill>
            <a:prstDash val="solid"/>
          </a:ln>
        </p:spPr>
      </p:sp>
      <p:sp>
        <p:nvSpPr>
          <p:cNvPr id="24" name="edge"/>
          <p:cNvSpPr/>
          <p:nvPr/>
        </p:nvSpPr>
        <p:spPr>
          <a:xfrm>
            <a:off x="6918076" y="2219325"/>
            <a:ext cx="0" cy="493776"/>
          </a:xfrm>
          <a:prstGeom prst="line">
            <a:avLst/>
          </a:prstGeom>
          <a:noFill/>
          <a:ln w="28575">
            <a:solidFill>
              <a:srgbClr val="F2A33A"/>
            </a:solidFill>
            <a:prstDash val="solid"/>
          </a:ln>
        </p:spPr>
      </p:sp>
      <p:sp>
        <p:nvSpPr>
          <p:cNvPr id="25" name="edge"/>
          <p:cNvSpPr/>
          <p:nvPr/>
        </p:nvSpPr>
        <p:spPr>
          <a:xfrm>
            <a:off x="6918076" y="2713101"/>
            <a:ext cx="120701" cy="0"/>
          </a:xfrm>
          <a:prstGeom prst="line">
            <a:avLst/>
          </a:prstGeom>
          <a:noFill/>
          <a:ln w="28575">
            <a:solidFill>
              <a:srgbClr val="F2A33A"/>
            </a:solidFill>
            <a:prstDash val="solid"/>
            <a:tailEnd type="triangle"/>
          </a:ln>
        </p:spPr>
      </p:sp>
      <p:sp>
        <p:nvSpPr>
          <p:cNvPr id="26" name="edge"/>
          <p:cNvSpPr/>
          <p:nvPr/>
        </p:nvSpPr>
        <p:spPr>
          <a:xfrm>
            <a:off x="6668262" y="2713101"/>
            <a:ext cx="370515" cy="0"/>
          </a:xfrm>
          <a:prstGeom prst="line">
            <a:avLst/>
          </a:prstGeom>
          <a:noFill/>
          <a:ln w="28575">
            <a:solidFill>
              <a:srgbClr val="F2A33A"/>
            </a:solidFill>
            <a:prstDash val="solid"/>
            <a:tailEnd type="triangle"/>
          </a:ln>
        </p:spPr>
      </p:sp>
      <p:sp>
        <p:nvSpPr>
          <p:cNvPr id="27" name="edge"/>
          <p:cNvSpPr/>
          <p:nvPr/>
        </p:nvSpPr>
        <p:spPr>
          <a:xfrm>
            <a:off x="6668262" y="3206877"/>
            <a:ext cx="249814" cy="0"/>
          </a:xfrm>
          <a:prstGeom prst="line">
            <a:avLst/>
          </a:prstGeom>
          <a:noFill/>
          <a:ln w="28575">
            <a:solidFill>
              <a:srgbClr val="F2A33A"/>
            </a:solidFill>
            <a:prstDash val="solid"/>
          </a:ln>
        </p:spPr>
      </p:sp>
      <p:sp>
        <p:nvSpPr>
          <p:cNvPr id="28" name="edge"/>
          <p:cNvSpPr/>
          <p:nvPr/>
        </p:nvSpPr>
        <p:spPr>
          <a:xfrm flipV="1">
            <a:off x="6918076" y="2713101"/>
            <a:ext cx="0" cy="493776"/>
          </a:xfrm>
          <a:prstGeom prst="line">
            <a:avLst/>
          </a:prstGeom>
          <a:noFill/>
          <a:ln w="28575">
            <a:solidFill>
              <a:srgbClr val="F2A33A"/>
            </a:solidFill>
            <a:prstDash val="solid"/>
          </a:ln>
        </p:spPr>
      </p:sp>
      <p:sp>
        <p:nvSpPr>
          <p:cNvPr id="29" name="edge"/>
          <p:cNvSpPr/>
          <p:nvPr/>
        </p:nvSpPr>
        <p:spPr>
          <a:xfrm>
            <a:off x="6918076" y="2713101"/>
            <a:ext cx="120701" cy="0"/>
          </a:xfrm>
          <a:prstGeom prst="line">
            <a:avLst/>
          </a:prstGeom>
          <a:noFill/>
          <a:ln w="28575">
            <a:solidFill>
              <a:srgbClr val="F2A33A"/>
            </a:solidFill>
            <a:prstDash val="solid"/>
            <a:tailEnd type="triangle"/>
          </a:ln>
        </p:spPr>
      </p:sp>
      <p:sp>
        <p:nvSpPr>
          <p:cNvPr id="30" name="edge"/>
          <p:cNvSpPr/>
          <p:nvPr/>
        </p:nvSpPr>
        <p:spPr>
          <a:xfrm>
            <a:off x="7504024" y="2713101"/>
            <a:ext cx="723473" cy="0"/>
          </a:xfrm>
          <a:prstGeom prst="line">
            <a:avLst/>
          </a:prstGeom>
          <a:noFill/>
          <a:ln w="28575">
            <a:solidFill>
              <a:srgbClr val="F2A33A"/>
            </a:solidFill>
            <a:prstDash val="solid"/>
            <a:tailEnd type="triangle"/>
          </a:ln>
        </p:spPr>
      </p:sp>
      <p:sp>
        <p:nvSpPr>
          <p:cNvPr id="31" name="edge"/>
          <p:cNvSpPr/>
          <p:nvPr/>
        </p:nvSpPr>
        <p:spPr>
          <a:xfrm>
            <a:off x="8692744" y="2713101"/>
            <a:ext cx="723473" cy="0"/>
          </a:xfrm>
          <a:prstGeom prst="line">
            <a:avLst/>
          </a:prstGeom>
          <a:noFill/>
          <a:ln w="28575">
            <a:solidFill>
              <a:srgbClr val="F2A33A"/>
            </a:solidFill>
            <a:prstDash val="solid"/>
            <a:tailEnd type="triangle"/>
          </a:ln>
        </p:spPr>
      </p:sp>
      <p:sp>
        <p:nvSpPr>
          <p:cNvPr id="32" name="ovnode:before:in"/>
          <p:cNvSpPr/>
          <p:nvPr/>
        </p:nvSpPr>
        <p:spPr>
          <a:xfrm>
            <a:off x="2406792" y="2528758"/>
            <a:ext cx="245791" cy="368686"/>
          </a:xfrm>
          <a:prstGeom prst="roundRect">
            <a:avLst>
              <a:gd name="adj" fmla="val 29762"/>
            </a:avLst>
          </a:prstGeom>
          <a:solidFill>
            <a:srgbClr val="FFFFFF"/>
          </a:solidFill>
          <a:ln w="8778">
            <a:solidFill>
              <a:srgbClr val="C9D6EE"/>
            </a:solidFill>
            <a:prstDash val="solid"/>
          </a:ln>
        </p:spPr>
      </p:sp>
      <p:sp>
        <p:nvSpPr>
          <p:cNvPr id="33" name="ovnode:before:in:part"/>
          <p:cNvSpPr/>
          <p:nvPr/>
        </p:nvSpPr>
        <p:spPr>
          <a:xfrm>
            <a:off x="2450683" y="2598984"/>
            <a:ext cx="158008" cy="21946"/>
          </a:xfrm>
          <a:prstGeom prst="roundRect">
            <a:avLst>
              <a:gd name="adj" fmla="val 25000"/>
            </a:avLst>
          </a:prstGeom>
          <a:solidFill>
            <a:srgbClr val="9FB3D9"/>
          </a:solidFill>
          <a:ln/>
        </p:spPr>
      </p:sp>
      <p:sp>
        <p:nvSpPr>
          <p:cNvPr id="34" name="ovnode:before:in:part"/>
          <p:cNvSpPr/>
          <p:nvPr/>
        </p:nvSpPr>
        <p:spPr>
          <a:xfrm>
            <a:off x="2450683" y="2660432"/>
            <a:ext cx="158008" cy="21946"/>
          </a:xfrm>
          <a:prstGeom prst="roundRect">
            <a:avLst>
              <a:gd name="adj" fmla="val 25000"/>
            </a:avLst>
          </a:prstGeom>
          <a:solidFill>
            <a:srgbClr val="9FB3D9"/>
          </a:solidFill>
          <a:ln/>
        </p:spPr>
      </p:sp>
      <p:sp>
        <p:nvSpPr>
          <p:cNvPr id="35" name="ovnode:before:in:part"/>
          <p:cNvSpPr/>
          <p:nvPr/>
        </p:nvSpPr>
        <p:spPr>
          <a:xfrm>
            <a:off x="2450683" y="2721879"/>
            <a:ext cx="96561" cy="21946"/>
          </a:xfrm>
          <a:prstGeom prst="roundRect">
            <a:avLst>
              <a:gd name="adj" fmla="val 25000"/>
            </a:avLst>
          </a:prstGeom>
          <a:solidFill>
            <a:srgbClr val="9FB3D9"/>
          </a:solidFill>
          <a:ln/>
        </p:spPr>
      </p:sp>
      <p:sp>
        <p:nvSpPr>
          <p:cNvPr id="36" name="text"/>
          <p:cNvSpPr/>
          <p:nvPr/>
        </p:nvSpPr>
        <p:spPr>
          <a:xfrm>
            <a:off x="1935328" y="2987421"/>
            <a:ext cx="1188720" cy="335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Invoice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arrives</a:t>
            </a:r>
            <a:endParaRPr lang="en-US" sz="1100" dirty="0"/>
          </a:p>
        </p:txBody>
      </p:sp>
      <p:sp>
        <p:nvSpPr>
          <p:cNvPr id="37" name="ovnode:before:log"/>
          <p:cNvSpPr/>
          <p:nvPr/>
        </p:nvSpPr>
        <p:spPr>
          <a:xfrm>
            <a:off x="3507730" y="2502423"/>
            <a:ext cx="421356" cy="421356"/>
          </a:xfrm>
          <a:prstGeom prst="ellipse">
            <a:avLst/>
          </a:prstGeom>
          <a:solidFill>
            <a:srgbClr val="F6C177"/>
          </a:solidFill>
          <a:ln w="13167">
            <a:solidFill>
              <a:srgbClr val="FFFFFF"/>
            </a:solidFill>
            <a:prstDash val="solid"/>
          </a:ln>
        </p:spPr>
      </p:sp>
      <p:sp>
        <p:nvSpPr>
          <p:cNvPr id="38" name="ovnode:before:log:part"/>
          <p:cNvSpPr/>
          <p:nvPr/>
        </p:nvSpPr>
        <p:spPr>
          <a:xfrm>
            <a:off x="3599901" y="2822829"/>
            <a:ext cx="237012" cy="105339"/>
          </a:xfrm>
          <a:prstGeom prst="ellipse">
            <a:avLst/>
          </a:prstGeom>
          <a:solidFill>
            <a:srgbClr val="2B5FB8"/>
          </a:solidFill>
          <a:ln/>
        </p:spPr>
      </p:sp>
      <p:sp>
        <p:nvSpPr>
          <p:cNvPr id="39" name="ovnode:before:log:part"/>
          <p:cNvSpPr/>
          <p:nvPr/>
        </p:nvSpPr>
        <p:spPr>
          <a:xfrm>
            <a:off x="3692073" y="2765770"/>
            <a:ext cx="52669" cy="61448"/>
          </a:xfrm>
          <a:prstGeom prst="rect">
            <a:avLst/>
          </a:prstGeom>
          <a:solidFill>
            <a:srgbClr val="F1C9A5"/>
          </a:solidFill>
          <a:ln/>
        </p:spPr>
      </p:sp>
      <p:sp>
        <p:nvSpPr>
          <p:cNvPr id="40" name="ovnode:before:log:part"/>
          <p:cNvSpPr/>
          <p:nvPr/>
        </p:nvSpPr>
        <p:spPr>
          <a:xfrm>
            <a:off x="3639403" y="2603373"/>
            <a:ext cx="158008" cy="184343"/>
          </a:xfrm>
          <a:prstGeom prst="ellipse">
            <a:avLst/>
          </a:prstGeom>
          <a:solidFill>
            <a:srgbClr val="F1C9A5"/>
          </a:solidFill>
          <a:ln/>
        </p:spPr>
      </p:sp>
      <p:sp>
        <p:nvSpPr>
          <p:cNvPr id="41" name="ovnode:before:log:part"/>
          <p:cNvSpPr/>
          <p:nvPr/>
        </p:nvSpPr>
        <p:spPr>
          <a:xfrm>
            <a:off x="3630625" y="2572649"/>
            <a:ext cx="175565" cy="114117"/>
          </a:xfrm>
          <a:prstGeom prst="ellipse">
            <a:avLst/>
          </a:prstGeom>
          <a:solidFill>
            <a:srgbClr val="4A2F1F"/>
          </a:solidFill>
          <a:ln/>
        </p:spPr>
      </p:sp>
      <p:sp>
        <p:nvSpPr>
          <p:cNvPr id="42" name="ovnode:before:log:part"/>
          <p:cNvSpPr/>
          <p:nvPr/>
        </p:nvSpPr>
        <p:spPr>
          <a:xfrm>
            <a:off x="3677150" y="2689400"/>
            <a:ext cx="21068" cy="21068"/>
          </a:xfrm>
          <a:prstGeom prst="ellipse">
            <a:avLst/>
          </a:prstGeom>
          <a:solidFill>
            <a:srgbClr val="1B2A41"/>
          </a:solidFill>
          <a:ln/>
        </p:spPr>
      </p:sp>
      <p:sp>
        <p:nvSpPr>
          <p:cNvPr id="43" name="ovnode:before:log:part"/>
          <p:cNvSpPr/>
          <p:nvPr/>
        </p:nvSpPr>
        <p:spPr>
          <a:xfrm>
            <a:off x="3738598" y="2689400"/>
            <a:ext cx="21068" cy="21068"/>
          </a:xfrm>
          <a:prstGeom prst="ellipse">
            <a:avLst/>
          </a:prstGeom>
          <a:solidFill>
            <a:srgbClr val="1B2A41"/>
          </a:solidFill>
          <a:ln/>
        </p:spPr>
      </p:sp>
      <p:sp>
        <p:nvSpPr>
          <p:cNvPr id="44" name="edge"/>
          <p:cNvSpPr/>
          <p:nvPr/>
        </p:nvSpPr>
        <p:spPr>
          <a:xfrm>
            <a:off x="3692073" y="2743825"/>
            <a:ext cx="52669" cy="0"/>
          </a:xfrm>
          <a:prstGeom prst="line">
            <a:avLst/>
          </a:prstGeom>
          <a:noFill/>
          <a:ln w="10534">
            <a:solidFill>
              <a:srgbClr val="7A3B2E"/>
            </a:solidFill>
            <a:prstDash val="solid"/>
          </a:ln>
        </p:spPr>
      </p:sp>
      <p:sp>
        <p:nvSpPr>
          <p:cNvPr id="45" name="text"/>
          <p:cNvSpPr/>
          <p:nvPr/>
        </p:nvSpPr>
        <p:spPr>
          <a:xfrm>
            <a:off x="3124048" y="2987421"/>
            <a:ext cx="1188720" cy="167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 invoice</a:t>
            </a:r>
            <a:endParaRPr lang="en-US" sz="1100" dirty="0"/>
          </a:p>
        </p:txBody>
      </p:sp>
      <p:sp>
        <p:nvSpPr>
          <p:cNvPr id="46" name="ovnode:before:po"/>
          <p:cNvSpPr/>
          <p:nvPr/>
        </p:nvSpPr>
        <p:spPr>
          <a:xfrm>
            <a:off x="4696450" y="2502423"/>
            <a:ext cx="421356" cy="421356"/>
          </a:xfrm>
          <a:prstGeom prst="ellipse">
            <a:avLst/>
          </a:prstGeom>
          <a:solidFill>
            <a:srgbClr val="8FD3C1"/>
          </a:solidFill>
          <a:ln w="13167">
            <a:solidFill>
              <a:srgbClr val="FFFFFF"/>
            </a:solidFill>
            <a:prstDash val="solid"/>
          </a:ln>
        </p:spPr>
      </p:sp>
      <p:sp>
        <p:nvSpPr>
          <p:cNvPr id="47" name="ovnode:before:po:part"/>
          <p:cNvSpPr/>
          <p:nvPr/>
        </p:nvSpPr>
        <p:spPr>
          <a:xfrm>
            <a:off x="4797400" y="2581427"/>
            <a:ext cx="219456" cy="263347"/>
          </a:xfrm>
          <a:prstGeom prst="ellipse">
            <a:avLst/>
          </a:prstGeom>
          <a:solidFill>
            <a:srgbClr val="1C1412"/>
          </a:solidFill>
          <a:ln/>
        </p:spPr>
      </p:sp>
      <p:sp>
        <p:nvSpPr>
          <p:cNvPr id="48" name="ovnode:before:po:part"/>
          <p:cNvSpPr/>
          <p:nvPr/>
        </p:nvSpPr>
        <p:spPr>
          <a:xfrm>
            <a:off x="4788621" y="2822829"/>
            <a:ext cx="237012" cy="105339"/>
          </a:xfrm>
          <a:prstGeom prst="ellipse">
            <a:avLst/>
          </a:prstGeom>
          <a:solidFill>
            <a:srgbClr val="C2410C"/>
          </a:solidFill>
          <a:ln/>
        </p:spPr>
      </p:sp>
      <p:sp>
        <p:nvSpPr>
          <p:cNvPr id="49" name="ovnode:before:po:part"/>
          <p:cNvSpPr/>
          <p:nvPr/>
        </p:nvSpPr>
        <p:spPr>
          <a:xfrm>
            <a:off x="4880793" y="2765770"/>
            <a:ext cx="52669" cy="61448"/>
          </a:xfrm>
          <a:prstGeom prst="rect">
            <a:avLst/>
          </a:prstGeom>
          <a:solidFill>
            <a:srgbClr val="8D5A3B"/>
          </a:solidFill>
          <a:ln/>
        </p:spPr>
      </p:sp>
      <p:sp>
        <p:nvSpPr>
          <p:cNvPr id="50" name="ovnode:before:po:part"/>
          <p:cNvSpPr/>
          <p:nvPr/>
        </p:nvSpPr>
        <p:spPr>
          <a:xfrm>
            <a:off x="4828123" y="2603373"/>
            <a:ext cx="158008" cy="184343"/>
          </a:xfrm>
          <a:prstGeom prst="ellipse">
            <a:avLst/>
          </a:prstGeom>
          <a:solidFill>
            <a:srgbClr val="8D5A3B"/>
          </a:solidFill>
          <a:ln/>
        </p:spPr>
      </p:sp>
      <p:sp>
        <p:nvSpPr>
          <p:cNvPr id="51" name="ovnode:before:po:part"/>
          <p:cNvSpPr/>
          <p:nvPr/>
        </p:nvSpPr>
        <p:spPr>
          <a:xfrm>
            <a:off x="4819345" y="2572649"/>
            <a:ext cx="175565" cy="114117"/>
          </a:xfrm>
          <a:prstGeom prst="ellipse">
            <a:avLst/>
          </a:prstGeom>
          <a:solidFill>
            <a:srgbClr val="1C1412"/>
          </a:solidFill>
          <a:ln/>
        </p:spPr>
      </p:sp>
      <p:sp>
        <p:nvSpPr>
          <p:cNvPr id="52" name="ovnode:before:po:part"/>
          <p:cNvSpPr/>
          <p:nvPr/>
        </p:nvSpPr>
        <p:spPr>
          <a:xfrm>
            <a:off x="4865870" y="2689400"/>
            <a:ext cx="21068" cy="21068"/>
          </a:xfrm>
          <a:prstGeom prst="ellipse">
            <a:avLst/>
          </a:prstGeom>
          <a:solidFill>
            <a:srgbClr val="1B2A41"/>
          </a:solidFill>
          <a:ln/>
        </p:spPr>
      </p:sp>
      <p:sp>
        <p:nvSpPr>
          <p:cNvPr id="53" name="ovnode:before:po:part"/>
          <p:cNvSpPr/>
          <p:nvPr/>
        </p:nvSpPr>
        <p:spPr>
          <a:xfrm>
            <a:off x="4927318" y="2689400"/>
            <a:ext cx="21068" cy="21068"/>
          </a:xfrm>
          <a:prstGeom prst="ellipse">
            <a:avLst/>
          </a:prstGeom>
          <a:solidFill>
            <a:srgbClr val="1B2A41"/>
          </a:solidFill>
          <a:ln/>
        </p:spPr>
      </p:sp>
      <p:sp>
        <p:nvSpPr>
          <p:cNvPr id="54" name="edge"/>
          <p:cNvSpPr/>
          <p:nvPr/>
        </p:nvSpPr>
        <p:spPr>
          <a:xfrm>
            <a:off x="4880793" y="2743825"/>
            <a:ext cx="52669" cy="0"/>
          </a:xfrm>
          <a:prstGeom prst="line">
            <a:avLst/>
          </a:prstGeom>
          <a:noFill/>
          <a:ln w="10534">
            <a:solidFill>
              <a:srgbClr val="7A3B2E"/>
            </a:solidFill>
            <a:prstDash val="solid"/>
          </a:ln>
        </p:spPr>
      </p:sp>
      <p:sp>
        <p:nvSpPr>
          <p:cNvPr id="55" name="text"/>
          <p:cNvSpPr/>
          <p:nvPr/>
        </p:nvSpPr>
        <p:spPr>
          <a:xfrm>
            <a:off x="4312768" y="2987421"/>
            <a:ext cx="1188720" cy="167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PO</a:t>
            </a:r>
            <a:endParaRPr lang="en-US" sz="1100" dirty="0"/>
          </a:p>
        </p:txBody>
      </p:sp>
      <p:sp>
        <p:nvSpPr>
          <p:cNvPr id="56" name="ovnode:before:code"/>
          <p:cNvSpPr/>
          <p:nvPr/>
        </p:nvSpPr>
        <p:spPr>
          <a:xfrm>
            <a:off x="5536601" y="2008647"/>
            <a:ext cx="421356" cy="421356"/>
          </a:xfrm>
          <a:prstGeom prst="ellipse">
            <a:avLst/>
          </a:prstGeom>
          <a:solidFill>
            <a:srgbClr val="B9A7F0"/>
          </a:solidFill>
          <a:ln w="13167">
            <a:solidFill>
              <a:srgbClr val="FFFFFF"/>
            </a:solidFill>
            <a:prstDash val="solid"/>
          </a:ln>
        </p:spPr>
      </p:sp>
      <p:sp>
        <p:nvSpPr>
          <p:cNvPr id="57" name="ovnode:before:code:part"/>
          <p:cNvSpPr/>
          <p:nvPr/>
        </p:nvSpPr>
        <p:spPr>
          <a:xfrm>
            <a:off x="5628772" y="2329053"/>
            <a:ext cx="237012" cy="105339"/>
          </a:xfrm>
          <a:prstGeom prst="ellipse">
            <a:avLst/>
          </a:prstGeom>
          <a:solidFill>
            <a:srgbClr val="0F766E"/>
          </a:solidFill>
          <a:ln/>
        </p:spPr>
      </p:sp>
      <p:sp>
        <p:nvSpPr>
          <p:cNvPr id="58" name="ovnode:before:code:part"/>
          <p:cNvSpPr/>
          <p:nvPr/>
        </p:nvSpPr>
        <p:spPr>
          <a:xfrm>
            <a:off x="5720944" y="2271994"/>
            <a:ext cx="52669" cy="61448"/>
          </a:xfrm>
          <a:prstGeom prst="rect">
            <a:avLst/>
          </a:prstGeom>
          <a:solidFill>
            <a:srgbClr val="E0AC84"/>
          </a:solidFill>
          <a:ln/>
        </p:spPr>
      </p:sp>
      <p:sp>
        <p:nvSpPr>
          <p:cNvPr id="59" name="ovnode:before:code:part"/>
          <p:cNvSpPr/>
          <p:nvPr/>
        </p:nvSpPr>
        <p:spPr>
          <a:xfrm>
            <a:off x="5668274" y="2109597"/>
            <a:ext cx="158008" cy="184343"/>
          </a:xfrm>
          <a:prstGeom prst="ellipse">
            <a:avLst/>
          </a:prstGeom>
          <a:solidFill>
            <a:srgbClr val="E0AC84"/>
          </a:solidFill>
          <a:ln/>
        </p:spPr>
      </p:sp>
      <p:sp>
        <p:nvSpPr>
          <p:cNvPr id="60" name="ovnode:before:code:part"/>
          <p:cNvSpPr/>
          <p:nvPr/>
        </p:nvSpPr>
        <p:spPr>
          <a:xfrm>
            <a:off x="5707776" y="2034982"/>
            <a:ext cx="79004" cy="79004"/>
          </a:xfrm>
          <a:prstGeom prst="ellipse">
            <a:avLst/>
          </a:prstGeom>
          <a:solidFill>
            <a:srgbClr val="8A3B12"/>
          </a:solidFill>
          <a:ln/>
        </p:spPr>
      </p:sp>
      <p:sp>
        <p:nvSpPr>
          <p:cNvPr id="61" name="ovnode:before:code:part"/>
          <p:cNvSpPr/>
          <p:nvPr/>
        </p:nvSpPr>
        <p:spPr>
          <a:xfrm>
            <a:off x="5659496" y="2078873"/>
            <a:ext cx="175565" cy="114117"/>
          </a:xfrm>
          <a:prstGeom prst="ellipse">
            <a:avLst/>
          </a:prstGeom>
          <a:solidFill>
            <a:srgbClr val="8A3B12"/>
          </a:solidFill>
          <a:ln/>
        </p:spPr>
      </p:sp>
      <p:sp>
        <p:nvSpPr>
          <p:cNvPr id="62" name="ovnode:before:code:part"/>
          <p:cNvSpPr/>
          <p:nvPr/>
        </p:nvSpPr>
        <p:spPr>
          <a:xfrm>
            <a:off x="5706021" y="2195624"/>
            <a:ext cx="21068" cy="21068"/>
          </a:xfrm>
          <a:prstGeom prst="ellipse">
            <a:avLst/>
          </a:prstGeom>
          <a:solidFill>
            <a:srgbClr val="1B2A41"/>
          </a:solidFill>
          <a:ln/>
        </p:spPr>
      </p:sp>
      <p:sp>
        <p:nvSpPr>
          <p:cNvPr id="63" name="ovnode:before:code:part"/>
          <p:cNvSpPr/>
          <p:nvPr/>
        </p:nvSpPr>
        <p:spPr>
          <a:xfrm>
            <a:off x="5767468" y="2195624"/>
            <a:ext cx="21068" cy="21068"/>
          </a:xfrm>
          <a:prstGeom prst="ellipse">
            <a:avLst/>
          </a:prstGeom>
          <a:solidFill>
            <a:srgbClr val="1B2A41"/>
          </a:solidFill>
          <a:ln/>
        </p:spPr>
      </p:sp>
      <p:sp>
        <p:nvSpPr>
          <p:cNvPr id="64" name="edge"/>
          <p:cNvSpPr/>
          <p:nvPr/>
        </p:nvSpPr>
        <p:spPr>
          <a:xfrm>
            <a:off x="5720944" y="2250049"/>
            <a:ext cx="52669" cy="0"/>
          </a:xfrm>
          <a:prstGeom prst="line">
            <a:avLst/>
          </a:prstGeom>
          <a:noFill/>
          <a:ln w="10534">
            <a:solidFill>
              <a:srgbClr val="7A3B2E"/>
            </a:solidFill>
            <a:prstDash val="solid"/>
          </a:ln>
        </p:spPr>
      </p:sp>
      <p:sp>
        <p:nvSpPr>
          <p:cNvPr id="65" name="text"/>
          <p:cNvSpPr/>
          <p:nvPr/>
        </p:nvSpPr>
        <p:spPr>
          <a:xfrm>
            <a:off x="6006236" y="2051685"/>
            <a:ext cx="658368" cy="335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</a:t>
            </a:r>
            <a:endParaRPr lang="en-US" sz="1100" dirty="0"/>
          </a:p>
          <a:p>
            <a:pPr algn="l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invoice</a:t>
            </a:r>
            <a:endParaRPr lang="en-US" sz="1100" dirty="0"/>
          </a:p>
        </p:txBody>
      </p:sp>
      <p:sp>
        <p:nvSpPr>
          <p:cNvPr id="66" name="ovnode:before:match"/>
          <p:cNvSpPr/>
          <p:nvPr/>
        </p:nvSpPr>
        <p:spPr>
          <a:xfrm>
            <a:off x="5536601" y="2502423"/>
            <a:ext cx="421356" cy="421356"/>
          </a:xfrm>
          <a:prstGeom prst="ellipse">
            <a:avLst/>
          </a:prstGeom>
          <a:solidFill>
            <a:srgbClr val="F2A1B8"/>
          </a:solidFill>
          <a:ln w="13167">
            <a:solidFill>
              <a:srgbClr val="FFFFFF"/>
            </a:solidFill>
            <a:prstDash val="solid"/>
          </a:ln>
        </p:spPr>
      </p:sp>
      <p:sp>
        <p:nvSpPr>
          <p:cNvPr id="67" name="ovnode:before:match:part"/>
          <p:cNvSpPr/>
          <p:nvPr/>
        </p:nvSpPr>
        <p:spPr>
          <a:xfrm>
            <a:off x="5628772" y="2822829"/>
            <a:ext cx="237012" cy="105339"/>
          </a:xfrm>
          <a:prstGeom prst="ellipse">
            <a:avLst/>
          </a:prstGeom>
          <a:solidFill>
            <a:srgbClr val="6D28D9"/>
          </a:solidFill>
          <a:ln/>
        </p:spPr>
      </p:sp>
      <p:sp>
        <p:nvSpPr>
          <p:cNvPr id="68" name="ovnode:before:match:part"/>
          <p:cNvSpPr/>
          <p:nvPr/>
        </p:nvSpPr>
        <p:spPr>
          <a:xfrm>
            <a:off x="5720944" y="2765770"/>
            <a:ext cx="52669" cy="61448"/>
          </a:xfrm>
          <a:prstGeom prst="rect">
            <a:avLst/>
          </a:prstGeom>
          <a:solidFill>
            <a:srgbClr val="5B3A29"/>
          </a:solidFill>
          <a:ln/>
        </p:spPr>
      </p:sp>
      <p:sp>
        <p:nvSpPr>
          <p:cNvPr id="69" name="ovnode:before:match:part"/>
          <p:cNvSpPr/>
          <p:nvPr/>
        </p:nvSpPr>
        <p:spPr>
          <a:xfrm>
            <a:off x="5668274" y="2603373"/>
            <a:ext cx="158008" cy="184343"/>
          </a:xfrm>
          <a:prstGeom prst="ellipse">
            <a:avLst/>
          </a:prstGeom>
          <a:solidFill>
            <a:srgbClr val="5B3A29"/>
          </a:solidFill>
          <a:ln/>
        </p:spPr>
      </p:sp>
      <p:sp>
        <p:nvSpPr>
          <p:cNvPr id="70" name="ovnode:before:match:part"/>
          <p:cNvSpPr/>
          <p:nvPr/>
        </p:nvSpPr>
        <p:spPr>
          <a:xfrm>
            <a:off x="5659496" y="2581427"/>
            <a:ext cx="175565" cy="96561"/>
          </a:xfrm>
          <a:prstGeom prst="ellipse">
            <a:avLst/>
          </a:prstGeom>
          <a:solidFill>
            <a:srgbClr val="0F0F12"/>
          </a:solidFill>
          <a:ln/>
        </p:spPr>
      </p:sp>
      <p:sp>
        <p:nvSpPr>
          <p:cNvPr id="71" name="ovnode:before:match:part"/>
          <p:cNvSpPr/>
          <p:nvPr/>
        </p:nvSpPr>
        <p:spPr>
          <a:xfrm>
            <a:off x="5650718" y="2642875"/>
            <a:ext cx="193121" cy="21946"/>
          </a:xfrm>
          <a:prstGeom prst="roundRect">
            <a:avLst>
              <a:gd name="adj" fmla="val 25000"/>
            </a:avLst>
          </a:prstGeom>
          <a:solidFill>
            <a:srgbClr val="6D28D9"/>
          </a:solidFill>
          <a:ln/>
        </p:spPr>
      </p:sp>
      <p:sp>
        <p:nvSpPr>
          <p:cNvPr id="72" name="ovnode:before:match:part"/>
          <p:cNvSpPr/>
          <p:nvPr/>
        </p:nvSpPr>
        <p:spPr>
          <a:xfrm>
            <a:off x="5706021" y="2689400"/>
            <a:ext cx="21068" cy="21068"/>
          </a:xfrm>
          <a:prstGeom prst="ellipse">
            <a:avLst/>
          </a:prstGeom>
          <a:solidFill>
            <a:srgbClr val="1B2A41"/>
          </a:solidFill>
          <a:ln/>
        </p:spPr>
      </p:sp>
      <p:sp>
        <p:nvSpPr>
          <p:cNvPr id="73" name="ovnode:before:match:part"/>
          <p:cNvSpPr/>
          <p:nvPr/>
        </p:nvSpPr>
        <p:spPr>
          <a:xfrm>
            <a:off x="5767468" y="2689400"/>
            <a:ext cx="21068" cy="21068"/>
          </a:xfrm>
          <a:prstGeom prst="ellipse">
            <a:avLst/>
          </a:prstGeom>
          <a:solidFill>
            <a:srgbClr val="1B2A41"/>
          </a:solidFill>
          <a:ln/>
        </p:spPr>
      </p:sp>
      <p:sp>
        <p:nvSpPr>
          <p:cNvPr id="74" name="edge"/>
          <p:cNvSpPr/>
          <p:nvPr/>
        </p:nvSpPr>
        <p:spPr>
          <a:xfrm>
            <a:off x="5720944" y="2743825"/>
            <a:ext cx="52669" cy="0"/>
          </a:xfrm>
          <a:prstGeom prst="line">
            <a:avLst/>
          </a:prstGeom>
          <a:noFill/>
          <a:ln w="10534">
            <a:solidFill>
              <a:srgbClr val="7A3B2E"/>
            </a:solidFill>
            <a:prstDash val="solid"/>
          </a:ln>
        </p:spPr>
      </p:sp>
      <p:sp>
        <p:nvSpPr>
          <p:cNvPr id="75" name="text"/>
          <p:cNvSpPr/>
          <p:nvPr/>
        </p:nvSpPr>
        <p:spPr>
          <a:xfrm>
            <a:off x="6006236" y="2545461"/>
            <a:ext cx="658368" cy="335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Match to</a:t>
            </a:r>
            <a:endParaRPr lang="en-US" sz="1100" dirty="0"/>
          </a:p>
          <a:p>
            <a:pPr algn="l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order</a:t>
            </a:r>
            <a:endParaRPr lang="en-US" sz="1100" dirty="0"/>
          </a:p>
        </p:txBody>
      </p:sp>
      <p:sp>
        <p:nvSpPr>
          <p:cNvPr id="76" name="ovnode:before:appr"/>
          <p:cNvSpPr/>
          <p:nvPr/>
        </p:nvSpPr>
        <p:spPr>
          <a:xfrm>
            <a:off x="5536601" y="2996199"/>
            <a:ext cx="421356" cy="421356"/>
          </a:xfrm>
          <a:prstGeom prst="ellipse">
            <a:avLst/>
          </a:prstGeom>
          <a:solidFill>
            <a:srgbClr val="F6C177"/>
          </a:solidFill>
          <a:ln w="13167">
            <a:solidFill>
              <a:srgbClr val="FFFFFF"/>
            </a:solidFill>
            <a:prstDash val="solid"/>
          </a:ln>
        </p:spPr>
      </p:sp>
      <p:sp>
        <p:nvSpPr>
          <p:cNvPr id="77" name="ovnode:before:appr:part"/>
          <p:cNvSpPr/>
          <p:nvPr/>
        </p:nvSpPr>
        <p:spPr>
          <a:xfrm>
            <a:off x="5628772" y="3316605"/>
            <a:ext cx="237012" cy="105339"/>
          </a:xfrm>
          <a:prstGeom prst="ellipse">
            <a:avLst/>
          </a:prstGeom>
          <a:solidFill>
            <a:srgbClr val="2B5FB8"/>
          </a:solidFill>
          <a:ln/>
        </p:spPr>
      </p:sp>
      <p:sp>
        <p:nvSpPr>
          <p:cNvPr id="78" name="ovnode:before:appr:part"/>
          <p:cNvSpPr/>
          <p:nvPr/>
        </p:nvSpPr>
        <p:spPr>
          <a:xfrm>
            <a:off x="5720944" y="3259546"/>
            <a:ext cx="52669" cy="61448"/>
          </a:xfrm>
          <a:prstGeom prst="rect">
            <a:avLst/>
          </a:prstGeom>
          <a:solidFill>
            <a:srgbClr val="F1C9A5"/>
          </a:solidFill>
          <a:ln/>
        </p:spPr>
      </p:sp>
      <p:sp>
        <p:nvSpPr>
          <p:cNvPr id="79" name="ovnode:before:appr:part"/>
          <p:cNvSpPr/>
          <p:nvPr/>
        </p:nvSpPr>
        <p:spPr>
          <a:xfrm>
            <a:off x="5668274" y="3097149"/>
            <a:ext cx="158008" cy="184343"/>
          </a:xfrm>
          <a:prstGeom prst="ellipse">
            <a:avLst/>
          </a:prstGeom>
          <a:solidFill>
            <a:srgbClr val="F1C9A5"/>
          </a:solidFill>
          <a:ln/>
        </p:spPr>
      </p:sp>
      <p:sp>
        <p:nvSpPr>
          <p:cNvPr id="80" name="ovnode:before:appr:part"/>
          <p:cNvSpPr/>
          <p:nvPr/>
        </p:nvSpPr>
        <p:spPr>
          <a:xfrm>
            <a:off x="5659496" y="3066425"/>
            <a:ext cx="175565" cy="114117"/>
          </a:xfrm>
          <a:prstGeom prst="ellipse">
            <a:avLst/>
          </a:prstGeom>
          <a:solidFill>
            <a:srgbClr val="4A2F1F"/>
          </a:solidFill>
          <a:ln/>
        </p:spPr>
      </p:sp>
      <p:sp>
        <p:nvSpPr>
          <p:cNvPr id="81" name="ovnode:before:appr:part"/>
          <p:cNvSpPr/>
          <p:nvPr/>
        </p:nvSpPr>
        <p:spPr>
          <a:xfrm>
            <a:off x="5706021" y="3183176"/>
            <a:ext cx="21068" cy="21068"/>
          </a:xfrm>
          <a:prstGeom prst="ellipse">
            <a:avLst/>
          </a:prstGeom>
          <a:solidFill>
            <a:srgbClr val="1B2A41"/>
          </a:solidFill>
          <a:ln/>
        </p:spPr>
      </p:sp>
      <p:sp>
        <p:nvSpPr>
          <p:cNvPr id="82" name="ovnode:before:appr:part"/>
          <p:cNvSpPr/>
          <p:nvPr/>
        </p:nvSpPr>
        <p:spPr>
          <a:xfrm>
            <a:off x="5767468" y="3183176"/>
            <a:ext cx="21068" cy="21068"/>
          </a:xfrm>
          <a:prstGeom prst="ellipse">
            <a:avLst/>
          </a:prstGeom>
          <a:solidFill>
            <a:srgbClr val="1B2A41"/>
          </a:solidFill>
          <a:ln/>
        </p:spPr>
      </p:sp>
      <p:sp>
        <p:nvSpPr>
          <p:cNvPr id="83" name="edge"/>
          <p:cNvSpPr/>
          <p:nvPr/>
        </p:nvSpPr>
        <p:spPr>
          <a:xfrm>
            <a:off x="5720944" y="3237601"/>
            <a:ext cx="52669" cy="0"/>
          </a:xfrm>
          <a:prstGeom prst="line">
            <a:avLst/>
          </a:prstGeom>
          <a:noFill/>
          <a:ln w="10534">
            <a:solidFill>
              <a:srgbClr val="7A3B2E"/>
            </a:solidFill>
            <a:prstDash val="solid"/>
          </a:ln>
        </p:spPr>
      </p:sp>
      <p:sp>
        <p:nvSpPr>
          <p:cNvPr id="84" name="text"/>
          <p:cNvSpPr/>
          <p:nvPr/>
        </p:nvSpPr>
        <p:spPr>
          <a:xfrm>
            <a:off x="6006236" y="3039237"/>
            <a:ext cx="658368" cy="335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Approve</a:t>
            </a:r>
            <a:endParaRPr lang="en-US" sz="1100" dirty="0"/>
          </a:p>
          <a:p>
            <a:pPr algn="l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invoice</a:t>
            </a:r>
            <a:endParaRPr lang="en-US" sz="1100" dirty="0"/>
          </a:p>
        </p:txBody>
      </p:sp>
      <p:sp>
        <p:nvSpPr>
          <p:cNvPr id="85" name="ovnode:before:prep"/>
          <p:cNvSpPr/>
          <p:nvPr/>
        </p:nvSpPr>
        <p:spPr>
          <a:xfrm>
            <a:off x="7073890" y="2502423"/>
            <a:ext cx="421356" cy="421356"/>
          </a:xfrm>
          <a:prstGeom prst="ellipse">
            <a:avLst/>
          </a:prstGeom>
          <a:solidFill>
            <a:srgbClr val="8FD3C1"/>
          </a:solidFill>
          <a:ln w="13167">
            <a:solidFill>
              <a:srgbClr val="FFFFFF"/>
            </a:solidFill>
            <a:prstDash val="solid"/>
          </a:ln>
        </p:spPr>
      </p:sp>
      <p:sp>
        <p:nvSpPr>
          <p:cNvPr id="86" name="ovnode:before:prep:part"/>
          <p:cNvSpPr/>
          <p:nvPr/>
        </p:nvSpPr>
        <p:spPr>
          <a:xfrm>
            <a:off x="7174840" y="2581427"/>
            <a:ext cx="219456" cy="263347"/>
          </a:xfrm>
          <a:prstGeom prst="ellipse">
            <a:avLst/>
          </a:prstGeom>
          <a:solidFill>
            <a:srgbClr val="1C1412"/>
          </a:solidFill>
          <a:ln/>
        </p:spPr>
      </p:sp>
      <p:sp>
        <p:nvSpPr>
          <p:cNvPr id="87" name="ovnode:before:prep:part"/>
          <p:cNvSpPr/>
          <p:nvPr/>
        </p:nvSpPr>
        <p:spPr>
          <a:xfrm>
            <a:off x="7166061" y="2822829"/>
            <a:ext cx="237012" cy="105339"/>
          </a:xfrm>
          <a:prstGeom prst="ellipse">
            <a:avLst/>
          </a:prstGeom>
          <a:solidFill>
            <a:srgbClr val="C2410C"/>
          </a:solidFill>
          <a:ln/>
        </p:spPr>
      </p:sp>
      <p:sp>
        <p:nvSpPr>
          <p:cNvPr id="88" name="ovnode:before:prep:part"/>
          <p:cNvSpPr/>
          <p:nvPr/>
        </p:nvSpPr>
        <p:spPr>
          <a:xfrm>
            <a:off x="7258233" y="2765770"/>
            <a:ext cx="52669" cy="61448"/>
          </a:xfrm>
          <a:prstGeom prst="rect">
            <a:avLst/>
          </a:prstGeom>
          <a:solidFill>
            <a:srgbClr val="8D5A3B"/>
          </a:solidFill>
          <a:ln/>
        </p:spPr>
      </p:sp>
      <p:sp>
        <p:nvSpPr>
          <p:cNvPr id="89" name="ovnode:before:prep:part"/>
          <p:cNvSpPr/>
          <p:nvPr/>
        </p:nvSpPr>
        <p:spPr>
          <a:xfrm>
            <a:off x="7205563" y="2603373"/>
            <a:ext cx="158008" cy="184343"/>
          </a:xfrm>
          <a:prstGeom prst="ellipse">
            <a:avLst/>
          </a:prstGeom>
          <a:solidFill>
            <a:srgbClr val="8D5A3B"/>
          </a:solidFill>
          <a:ln/>
        </p:spPr>
      </p:sp>
      <p:sp>
        <p:nvSpPr>
          <p:cNvPr id="90" name="ovnode:before:prep:part"/>
          <p:cNvSpPr/>
          <p:nvPr/>
        </p:nvSpPr>
        <p:spPr>
          <a:xfrm>
            <a:off x="7196785" y="2572649"/>
            <a:ext cx="175565" cy="114117"/>
          </a:xfrm>
          <a:prstGeom prst="ellipse">
            <a:avLst/>
          </a:prstGeom>
          <a:solidFill>
            <a:srgbClr val="1C1412"/>
          </a:solidFill>
          <a:ln/>
        </p:spPr>
      </p:sp>
      <p:sp>
        <p:nvSpPr>
          <p:cNvPr id="91" name="ovnode:before:prep:part"/>
          <p:cNvSpPr/>
          <p:nvPr/>
        </p:nvSpPr>
        <p:spPr>
          <a:xfrm>
            <a:off x="7243310" y="2689400"/>
            <a:ext cx="21068" cy="21068"/>
          </a:xfrm>
          <a:prstGeom prst="ellipse">
            <a:avLst/>
          </a:prstGeom>
          <a:solidFill>
            <a:srgbClr val="1B2A41"/>
          </a:solidFill>
          <a:ln/>
        </p:spPr>
      </p:sp>
      <p:sp>
        <p:nvSpPr>
          <p:cNvPr id="92" name="ovnode:before:prep:part"/>
          <p:cNvSpPr/>
          <p:nvPr/>
        </p:nvSpPr>
        <p:spPr>
          <a:xfrm>
            <a:off x="7304758" y="2689400"/>
            <a:ext cx="21068" cy="21068"/>
          </a:xfrm>
          <a:prstGeom prst="ellipse">
            <a:avLst/>
          </a:prstGeom>
          <a:solidFill>
            <a:srgbClr val="1B2A41"/>
          </a:solidFill>
          <a:ln/>
        </p:spPr>
      </p:sp>
      <p:sp>
        <p:nvSpPr>
          <p:cNvPr id="93" name="edge"/>
          <p:cNvSpPr/>
          <p:nvPr/>
        </p:nvSpPr>
        <p:spPr>
          <a:xfrm>
            <a:off x="7258233" y="2743825"/>
            <a:ext cx="52669" cy="0"/>
          </a:xfrm>
          <a:prstGeom prst="line">
            <a:avLst/>
          </a:prstGeom>
          <a:noFill/>
          <a:ln w="10534">
            <a:solidFill>
              <a:srgbClr val="7A3B2E"/>
            </a:solidFill>
            <a:prstDash val="solid"/>
          </a:ln>
        </p:spPr>
      </p:sp>
      <p:sp>
        <p:nvSpPr>
          <p:cNvPr id="94" name="text"/>
          <p:cNvSpPr/>
          <p:nvPr/>
        </p:nvSpPr>
        <p:spPr>
          <a:xfrm>
            <a:off x="6690208" y="2987421"/>
            <a:ext cx="1188720" cy="335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payment</a:t>
            </a:r>
            <a:endParaRPr lang="en-US" sz="1100" dirty="0"/>
          </a:p>
        </p:txBody>
      </p:sp>
      <p:sp>
        <p:nvSpPr>
          <p:cNvPr id="95" name="ovnode:before:pay"/>
          <p:cNvSpPr/>
          <p:nvPr/>
        </p:nvSpPr>
        <p:spPr>
          <a:xfrm>
            <a:off x="8262610" y="2502423"/>
            <a:ext cx="421356" cy="421356"/>
          </a:xfrm>
          <a:prstGeom prst="ellipse">
            <a:avLst/>
          </a:prstGeom>
          <a:solidFill>
            <a:srgbClr val="B9A7F0"/>
          </a:solidFill>
          <a:ln w="13167">
            <a:solidFill>
              <a:srgbClr val="FFFFFF"/>
            </a:solidFill>
            <a:prstDash val="solid"/>
          </a:ln>
        </p:spPr>
      </p:sp>
      <p:sp>
        <p:nvSpPr>
          <p:cNvPr id="96" name="ovnode:before:pay:part"/>
          <p:cNvSpPr/>
          <p:nvPr/>
        </p:nvSpPr>
        <p:spPr>
          <a:xfrm>
            <a:off x="8354781" y="2822829"/>
            <a:ext cx="237012" cy="105339"/>
          </a:xfrm>
          <a:prstGeom prst="ellipse">
            <a:avLst/>
          </a:prstGeom>
          <a:solidFill>
            <a:srgbClr val="0F766E"/>
          </a:solidFill>
          <a:ln/>
        </p:spPr>
      </p:sp>
      <p:sp>
        <p:nvSpPr>
          <p:cNvPr id="97" name="ovnode:before:pay:part"/>
          <p:cNvSpPr/>
          <p:nvPr/>
        </p:nvSpPr>
        <p:spPr>
          <a:xfrm>
            <a:off x="8446953" y="2765770"/>
            <a:ext cx="52669" cy="61448"/>
          </a:xfrm>
          <a:prstGeom prst="rect">
            <a:avLst/>
          </a:prstGeom>
          <a:solidFill>
            <a:srgbClr val="E0AC84"/>
          </a:solidFill>
          <a:ln/>
        </p:spPr>
      </p:sp>
      <p:sp>
        <p:nvSpPr>
          <p:cNvPr id="98" name="ovnode:before:pay:part"/>
          <p:cNvSpPr/>
          <p:nvPr/>
        </p:nvSpPr>
        <p:spPr>
          <a:xfrm>
            <a:off x="8394283" y="2603373"/>
            <a:ext cx="158008" cy="184343"/>
          </a:xfrm>
          <a:prstGeom prst="ellipse">
            <a:avLst/>
          </a:prstGeom>
          <a:solidFill>
            <a:srgbClr val="E0AC84"/>
          </a:solidFill>
          <a:ln/>
        </p:spPr>
      </p:sp>
      <p:sp>
        <p:nvSpPr>
          <p:cNvPr id="99" name="ovnode:before:pay:part"/>
          <p:cNvSpPr/>
          <p:nvPr/>
        </p:nvSpPr>
        <p:spPr>
          <a:xfrm>
            <a:off x="8433786" y="2528758"/>
            <a:ext cx="79004" cy="79004"/>
          </a:xfrm>
          <a:prstGeom prst="ellipse">
            <a:avLst/>
          </a:prstGeom>
          <a:solidFill>
            <a:srgbClr val="8A3B12"/>
          </a:solidFill>
          <a:ln/>
        </p:spPr>
      </p:sp>
      <p:sp>
        <p:nvSpPr>
          <p:cNvPr id="100" name="ovnode:before:pay:part"/>
          <p:cNvSpPr/>
          <p:nvPr/>
        </p:nvSpPr>
        <p:spPr>
          <a:xfrm>
            <a:off x="8385505" y="2572649"/>
            <a:ext cx="175565" cy="114117"/>
          </a:xfrm>
          <a:prstGeom prst="ellipse">
            <a:avLst/>
          </a:prstGeom>
          <a:solidFill>
            <a:srgbClr val="8A3B12"/>
          </a:solidFill>
          <a:ln/>
        </p:spPr>
      </p:sp>
      <p:sp>
        <p:nvSpPr>
          <p:cNvPr id="101" name="ovnode:before:pay:part"/>
          <p:cNvSpPr/>
          <p:nvPr/>
        </p:nvSpPr>
        <p:spPr>
          <a:xfrm>
            <a:off x="8432030" y="2689400"/>
            <a:ext cx="21068" cy="21068"/>
          </a:xfrm>
          <a:prstGeom prst="ellipse">
            <a:avLst/>
          </a:prstGeom>
          <a:solidFill>
            <a:srgbClr val="1B2A41"/>
          </a:solidFill>
          <a:ln/>
        </p:spPr>
      </p:sp>
      <p:sp>
        <p:nvSpPr>
          <p:cNvPr id="102" name="ovnode:before:pay:part"/>
          <p:cNvSpPr/>
          <p:nvPr/>
        </p:nvSpPr>
        <p:spPr>
          <a:xfrm>
            <a:off x="8493478" y="2689400"/>
            <a:ext cx="21068" cy="21068"/>
          </a:xfrm>
          <a:prstGeom prst="ellipse">
            <a:avLst/>
          </a:prstGeom>
          <a:solidFill>
            <a:srgbClr val="1B2A41"/>
          </a:solidFill>
          <a:ln/>
        </p:spPr>
      </p:sp>
      <p:sp>
        <p:nvSpPr>
          <p:cNvPr id="103" name="edge"/>
          <p:cNvSpPr/>
          <p:nvPr/>
        </p:nvSpPr>
        <p:spPr>
          <a:xfrm>
            <a:off x="8446953" y="2743825"/>
            <a:ext cx="52669" cy="0"/>
          </a:xfrm>
          <a:prstGeom prst="line">
            <a:avLst/>
          </a:prstGeom>
          <a:noFill/>
          <a:ln w="10534">
            <a:solidFill>
              <a:srgbClr val="7A3B2E"/>
            </a:solidFill>
            <a:prstDash val="solid"/>
          </a:ln>
        </p:spPr>
      </p:sp>
      <p:sp>
        <p:nvSpPr>
          <p:cNvPr id="104" name="text"/>
          <p:cNvSpPr/>
          <p:nvPr/>
        </p:nvSpPr>
        <p:spPr>
          <a:xfrm>
            <a:off x="7878928" y="2987421"/>
            <a:ext cx="1188720" cy="167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 supplier</a:t>
            </a:r>
            <a:endParaRPr lang="en-US" sz="1100" dirty="0"/>
          </a:p>
        </p:txBody>
      </p:sp>
      <p:sp>
        <p:nvSpPr>
          <p:cNvPr id="105" name="ovnode:before:out"/>
          <p:cNvSpPr/>
          <p:nvPr/>
        </p:nvSpPr>
        <p:spPr>
          <a:xfrm>
            <a:off x="9539112" y="2528758"/>
            <a:ext cx="245791" cy="368686"/>
          </a:xfrm>
          <a:prstGeom prst="roundRect">
            <a:avLst>
              <a:gd name="adj" fmla="val 29762"/>
            </a:avLst>
          </a:prstGeom>
          <a:solidFill>
            <a:srgbClr val="FFFFFF"/>
          </a:solidFill>
          <a:ln w="8778">
            <a:solidFill>
              <a:srgbClr val="C9D6EE"/>
            </a:solidFill>
            <a:prstDash val="solid"/>
          </a:ln>
        </p:spPr>
      </p:sp>
      <p:sp>
        <p:nvSpPr>
          <p:cNvPr id="106" name="ovnode:before:out:part"/>
          <p:cNvSpPr/>
          <p:nvPr/>
        </p:nvSpPr>
        <p:spPr>
          <a:xfrm>
            <a:off x="9583003" y="2598984"/>
            <a:ext cx="158008" cy="21946"/>
          </a:xfrm>
          <a:prstGeom prst="roundRect">
            <a:avLst>
              <a:gd name="adj" fmla="val 25000"/>
            </a:avLst>
          </a:prstGeom>
          <a:solidFill>
            <a:srgbClr val="9FB3D9"/>
          </a:solidFill>
          <a:ln/>
        </p:spPr>
      </p:sp>
      <p:sp>
        <p:nvSpPr>
          <p:cNvPr id="107" name="ovnode:before:out:part"/>
          <p:cNvSpPr/>
          <p:nvPr/>
        </p:nvSpPr>
        <p:spPr>
          <a:xfrm>
            <a:off x="9583003" y="2660432"/>
            <a:ext cx="158008" cy="21946"/>
          </a:xfrm>
          <a:prstGeom prst="roundRect">
            <a:avLst>
              <a:gd name="adj" fmla="val 25000"/>
            </a:avLst>
          </a:prstGeom>
          <a:solidFill>
            <a:srgbClr val="9FB3D9"/>
          </a:solidFill>
          <a:ln/>
        </p:spPr>
      </p:sp>
      <p:sp>
        <p:nvSpPr>
          <p:cNvPr id="108" name="ovnode:before:out:part"/>
          <p:cNvSpPr/>
          <p:nvPr/>
        </p:nvSpPr>
        <p:spPr>
          <a:xfrm>
            <a:off x="9583003" y="2721879"/>
            <a:ext cx="96561" cy="21946"/>
          </a:xfrm>
          <a:prstGeom prst="roundRect">
            <a:avLst>
              <a:gd name="adj" fmla="val 25000"/>
            </a:avLst>
          </a:prstGeom>
          <a:solidFill>
            <a:srgbClr val="9FB3D9"/>
          </a:solidFill>
          <a:ln/>
        </p:spPr>
      </p:sp>
      <p:sp>
        <p:nvSpPr>
          <p:cNvPr id="109" name="ovnode:before:out:part"/>
          <p:cNvSpPr/>
          <p:nvPr/>
        </p:nvSpPr>
        <p:spPr>
          <a:xfrm>
            <a:off x="9653229" y="2713101"/>
            <a:ext cx="193121" cy="193121"/>
          </a:xfrm>
          <a:prstGeom prst="ellipse">
            <a:avLst/>
          </a:prstGeom>
          <a:solidFill>
            <a:srgbClr val="22A559"/>
          </a:solidFill>
          <a:ln w="13167">
            <a:solidFill>
              <a:srgbClr val="FFFFFF"/>
            </a:solidFill>
            <a:prstDash val="solid"/>
          </a:ln>
        </p:spPr>
      </p:sp>
      <p:sp>
        <p:nvSpPr>
          <p:cNvPr id="110" name="edge"/>
          <p:cNvSpPr/>
          <p:nvPr/>
        </p:nvSpPr>
        <p:spPr>
          <a:xfrm>
            <a:off x="9701510" y="2809662"/>
            <a:ext cx="35113" cy="35113"/>
          </a:xfrm>
          <a:prstGeom prst="line">
            <a:avLst/>
          </a:prstGeom>
          <a:noFill/>
          <a:ln w="21946">
            <a:solidFill>
              <a:srgbClr val="FFFFFF"/>
            </a:solidFill>
            <a:prstDash val="solid"/>
          </a:ln>
        </p:spPr>
      </p:sp>
      <p:sp>
        <p:nvSpPr>
          <p:cNvPr id="111" name="edge"/>
          <p:cNvSpPr/>
          <p:nvPr/>
        </p:nvSpPr>
        <p:spPr>
          <a:xfrm flipV="1">
            <a:off x="9736623" y="2770160"/>
            <a:ext cx="65837" cy="74615"/>
          </a:xfrm>
          <a:prstGeom prst="line">
            <a:avLst/>
          </a:prstGeom>
          <a:noFill/>
          <a:ln w="21946">
            <a:solidFill>
              <a:srgbClr val="FFFFFF"/>
            </a:solidFill>
            <a:prstDash val="solid"/>
          </a:ln>
        </p:spPr>
      </p:sp>
      <p:sp>
        <p:nvSpPr>
          <p:cNvPr id="112" name="text"/>
          <p:cNvSpPr/>
          <p:nvPr/>
        </p:nvSpPr>
        <p:spPr>
          <a:xfrm>
            <a:off x="9067648" y="2987421"/>
            <a:ext cx="1188720" cy="167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Invoice paid</a:t>
            </a:r>
            <a:endParaRPr lang="en-US" sz="1100" dirty="0"/>
          </a:p>
        </p:txBody>
      </p:sp>
      <p:sp>
        <p:nvSpPr>
          <p:cNvPr id="113" name="text"/>
          <p:cNvSpPr/>
          <p:nvPr/>
        </p:nvSpPr>
        <p:spPr>
          <a:xfrm>
            <a:off x="457200" y="3771900"/>
            <a:ext cx="1127729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5B6B8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AFTER · 7 STEPS · 4 AGENT STEPS · 3 HUMAN DECISIONS</a:t>
            </a:r>
            <a:endParaRPr lang="en-US" sz="1200" dirty="0"/>
          </a:p>
        </p:txBody>
      </p:sp>
      <p:sp>
        <p:nvSpPr>
          <p:cNvPr id="114" name="ovpanel:after"/>
          <p:cNvSpPr/>
          <p:nvPr/>
        </p:nvSpPr>
        <p:spPr>
          <a:xfrm>
            <a:off x="457200" y="4027932"/>
            <a:ext cx="11277295" cy="2327148"/>
          </a:xfrm>
          <a:prstGeom prst="roundRect">
            <a:avLst>
              <a:gd name="adj" fmla="val 3143"/>
            </a:avLst>
          </a:prstGeom>
          <a:solidFill>
            <a:srgbClr val="0B2A6F"/>
          </a:solidFill>
          <a:ln/>
        </p:spPr>
      </p:sp>
      <p:sp>
        <p:nvSpPr>
          <p:cNvPr id="115" name="edge:exception"/>
          <p:cNvSpPr/>
          <p:nvPr/>
        </p:nvSpPr>
        <p:spPr>
          <a:xfrm flipV="1">
            <a:off x="5747278" y="4427601"/>
            <a:ext cx="0" cy="182880"/>
          </a:xfrm>
          <a:prstGeom prst="line">
            <a:avLst/>
          </a:prstGeom>
          <a:noFill/>
          <a:ln w="28575">
            <a:solidFill>
              <a:srgbClr val="F2A33A"/>
            </a:solidFill>
            <a:prstDash val="dash"/>
          </a:ln>
        </p:spPr>
      </p:sp>
      <p:sp>
        <p:nvSpPr>
          <p:cNvPr id="116" name="edge:exception"/>
          <p:cNvSpPr/>
          <p:nvPr/>
        </p:nvSpPr>
        <p:spPr>
          <a:xfrm flipH="1">
            <a:off x="3718408" y="4427601"/>
            <a:ext cx="2028871" cy="0"/>
          </a:xfrm>
          <a:prstGeom prst="line">
            <a:avLst/>
          </a:prstGeom>
          <a:noFill/>
          <a:ln w="28575">
            <a:solidFill>
              <a:srgbClr val="F2A33A"/>
            </a:solidFill>
            <a:prstDash val="dash"/>
          </a:ln>
        </p:spPr>
      </p:sp>
      <p:sp>
        <p:nvSpPr>
          <p:cNvPr id="117" name="edge:exception"/>
          <p:cNvSpPr/>
          <p:nvPr/>
        </p:nvSpPr>
        <p:spPr>
          <a:xfrm>
            <a:off x="3718408" y="4427601"/>
            <a:ext cx="0" cy="707746"/>
          </a:xfrm>
          <a:prstGeom prst="line">
            <a:avLst/>
          </a:prstGeom>
          <a:noFill/>
          <a:ln w="28575">
            <a:solidFill>
              <a:srgbClr val="F2A33A"/>
            </a:solidFill>
            <a:prstDash val="dash"/>
            <a:tailEnd type="triangle"/>
          </a:ln>
        </p:spPr>
      </p:sp>
      <p:sp>
        <p:nvSpPr>
          <p:cNvPr id="118" name="text"/>
          <p:cNvSpPr/>
          <p:nvPr/>
        </p:nvSpPr>
        <p:spPr>
          <a:xfrm>
            <a:off x="3818443" y="4218051"/>
            <a:ext cx="1828800" cy="1955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D5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Missing item</a:t>
            </a:r>
            <a:endParaRPr lang="en-US" sz="1100" dirty="0"/>
          </a:p>
        </p:txBody>
      </p:sp>
      <p:sp>
        <p:nvSpPr>
          <p:cNvPr id="119" name="edge"/>
          <p:cNvSpPr/>
          <p:nvPr/>
        </p:nvSpPr>
        <p:spPr>
          <a:xfrm>
            <a:off x="2749144" y="5387721"/>
            <a:ext cx="723473" cy="0"/>
          </a:xfrm>
          <a:prstGeom prst="line">
            <a:avLst/>
          </a:prstGeom>
          <a:noFill/>
          <a:ln w="28575">
            <a:solidFill>
              <a:srgbClr val="F2A33A"/>
            </a:solidFill>
            <a:prstDash val="solid"/>
            <a:tailEnd type="triangle"/>
          </a:ln>
        </p:spPr>
      </p:sp>
      <p:sp>
        <p:nvSpPr>
          <p:cNvPr id="120" name="edge"/>
          <p:cNvSpPr/>
          <p:nvPr/>
        </p:nvSpPr>
        <p:spPr>
          <a:xfrm>
            <a:off x="3937864" y="5387721"/>
            <a:ext cx="723473" cy="0"/>
          </a:xfrm>
          <a:prstGeom prst="line">
            <a:avLst/>
          </a:prstGeom>
          <a:noFill/>
          <a:ln w="28575">
            <a:solidFill>
              <a:srgbClr val="F2A33A"/>
            </a:solidFill>
            <a:prstDash val="solid"/>
            <a:tailEnd type="triangle"/>
          </a:ln>
        </p:spPr>
      </p:sp>
      <p:sp>
        <p:nvSpPr>
          <p:cNvPr id="121" name="edge"/>
          <p:cNvSpPr/>
          <p:nvPr/>
        </p:nvSpPr>
        <p:spPr>
          <a:xfrm>
            <a:off x="5126584" y="5387721"/>
            <a:ext cx="254203" cy="0"/>
          </a:xfrm>
          <a:prstGeom prst="line">
            <a:avLst/>
          </a:prstGeom>
          <a:noFill/>
          <a:ln w="28575">
            <a:solidFill>
              <a:srgbClr val="F2A33A"/>
            </a:solidFill>
            <a:prstDash val="solid"/>
          </a:ln>
        </p:spPr>
      </p:sp>
      <p:sp>
        <p:nvSpPr>
          <p:cNvPr id="122" name="edge"/>
          <p:cNvSpPr/>
          <p:nvPr/>
        </p:nvSpPr>
        <p:spPr>
          <a:xfrm flipV="1">
            <a:off x="5380787" y="4829937"/>
            <a:ext cx="0" cy="557784"/>
          </a:xfrm>
          <a:prstGeom prst="line">
            <a:avLst/>
          </a:prstGeom>
          <a:noFill/>
          <a:ln w="28575">
            <a:solidFill>
              <a:srgbClr val="F2A33A"/>
            </a:solidFill>
            <a:prstDash val="solid"/>
          </a:ln>
        </p:spPr>
      </p:sp>
      <p:sp>
        <p:nvSpPr>
          <p:cNvPr id="123" name="edge"/>
          <p:cNvSpPr/>
          <p:nvPr/>
        </p:nvSpPr>
        <p:spPr>
          <a:xfrm>
            <a:off x="5380787" y="4829937"/>
            <a:ext cx="120701" cy="0"/>
          </a:xfrm>
          <a:prstGeom prst="line">
            <a:avLst/>
          </a:prstGeom>
          <a:noFill/>
          <a:ln w="28575">
            <a:solidFill>
              <a:srgbClr val="F2A33A"/>
            </a:solidFill>
            <a:prstDash val="solid"/>
            <a:tailEnd type="triangle"/>
          </a:ln>
        </p:spPr>
      </p:sp>
      <p:sp>
        <p:nvSpPr>
          <p:cNvPr id="124" name="edge"/>
          <p:cNvSpPr/>
          <p:nvPr/>
        </p:nvSpPr>
        <p:spPr>
          <a:xfrm>
            <a:off x="5126584" y="5387721"/>
            <a:ext cx="374904" cy="0"/>
          </a:xfrm>
          <a:prstGeom prst="line">
            <a:avLst/>
          </a:prstGeom>
          <a:noFill/>
          <a:ln w="28575">
            <a:solidFill>
              <a:srgbClr val="F2A33A"/>
            </a:solidFill>
            <a:prstDash val="solid"/>
            <a:tailEnd type="triangle"/>
          </a:ln>
        </p:spPr>
      </p:sp>
      <p:sp>
        <p:nvSpPr>
          <p:cNvPr id="125" name="edge"/>
          <p:cNvSpPr/>
          <p:nvPr/>
        </p:nvSpPr>
        <p:spPr>
          <a:xfrm>
            <a:off x="5126584" y="5387721"/>
            <a:ext cx="254203" cy="0"/>
          </a:xfrm>
          <a:prstGeom prst="line">
            <a:avLst/>
          </a:prstGeom>
          <a:noFill/>
          <a:ln w="28575">
            <a:solidFill>
              <a:srgbClr val="F2A33A"/>
            </a:solidFill>
            <a:prstDash val="solid"/>
          </a:ln>
        </p:spPr>
      </p:sp>
      <p:sp>
        <p:nvSpPr>
          <p:cNvPr id="126" name="edge"/>
          <p:cNvSpPr/>
          <p:nvPr/>
        </p:nvSpPr>
        <p:spPr>
          <a:xfrm>
            <a:off x="5380787" y="5387721"/>
            <a:ext cx="0" cy="557784"/>
          </a:xfrm>
          <a:prstGeom prst="line">
            <a:avLst/>
          </a:prstGeom>
          <a:noFill/>
          <a:ln w="28575">
            <a:solidFill>
              <a:srgbClr val="F2A33A"/>
            </a:solidFill>
            <a:prstDash val="solid"/>
          </a:ln>
        </p:spPr>
      </p:sp>
      <p:sp>
        <p:nvSpPr>
          <p:cNvPr id="127" name="edge"/>
          <p:cNvSpPr/>
          <p:nvPr/>
        </p:nvSpPr>
        <p:spPr>
          <a:xfrm>
            <a:off x="5380787" y="5945505"/>
            <a:ext cx="120701" cy="0"/>
          </a:xfrm>
          <a:prstGeom prst="line">
            <a:avLst/>
          </a:prstGeom>
          <a:noFill/>
          <a:ln w="28575">
            <a:solidFill>
              <a:srgbClr val="F2A33A"/>
            </a:solidFill>
            <a:prstDash val="solid"/>
            <a:tailEnd type="triangle"/>
          </a:ln>
        </p:spPr>
      </p:sp>
      <p:sp>
        <p:nvSpPr>
          <p:cNvPr id="128" name="edge"/>
          <p:cNvSpPr/>
          <p:nvPr/>
        </p:nvSpPr>
        <p:spPr>
          <a:xfrm>
            <a:off x="6668262" y="4829937"/>
            <a:ext cx="249814" cy="0"/>
          </a:xfrm>
          <a:prstGeom prst="line">
            <a:avLst/>
          </a:prstGeom>
          <a:noFill/>
          <a:ln w="28575">
            <a:solidFill>
              <a:srgbClr val="F2A33A"/>
            </a:solidFill>
            <a:prstDash val="solid"/>
          </a:ln>
        </p:spPr>
      </p:sp>
      <p:sp>
        <p:nvSpPr>
          <p:cNvPr id="129" name="edge"/>
          <p:cNvSpPr/>
          <p:nvPr/>
        </p:nvSpPr>
        <p:spPr>
          <a:xfrm>
            <a:off x="6918076" y="4829937"/>
            <a:ext cx="0" cy="557784"/>
          </a:xfrm>
          <a:prstGeom prst="line">
            <a:avLst/>
          </a:prstGeom>
          <a:noFill/>
          <a:ln w="28575">
            <a:solidFill>
              <a:srgbClr val="F2A33A"/>
            </a:solidFill>
            <a:prstDash val="solid"/>
          </a:ln>
        </p:spPr>
      </p:sp>
      <p:sp>
        <p:nvSpPr>
          <p:cNvPr id="130" name="edge"/>
          <p:cNvSpPr/>
          <p:nvPr/>
        </p:nvSpPr>
        <p:spPr>
          <a:xfrm>
            <a:off x="6918076" y="5387721"/>
            <a:ext cx="120701" cy="0"/>
          </a:xfrm>
          <a:prstGeom prst="line">
            <a:avLst/>
          </a:prstGeom>
          <a:noFill/>
          <a:ln w="28575">
            <a:solidFill>
              <a:srgbClr val="F2A33A"/>
            </a:solidFill>
            <a:prstDash val="solid"/>
            <a:tailEnd type="triangle"/>
          </a:ln>
        </p:spPr>
      </p:sp>
      <p:sp>
        <p:nvSpPr>
          <p:cNvPr id="131" name="edge"/>
          <p:cNvSpPr/>
          <p:nvPr/>
        </p:nvSpPr>
        <p:spPr>
          <a:xfrm>
            <a:off x="6668262" y="5387721"/>
            <a:ext cx="370515" cy="0"/>
          </a:xfrm>
          <a:prstGeom prst="line">
            <a:avLst/>
          </a:prstGeom>
          <a:noFill/>
          <a:ln w="28575">
            <a:solidFill>
              <a:srgbClr val="F2A33A"/>
            </a:solidFill>
            <a:prstDash val="solid"/>
            <a:tailEnd type="triangle"/>
          </a:ln>
        </p:spPr>
      </p:sp>
      <p:sp>
        <p:nvSpPr>
          <p:cNvPr id="132" name="edge"/>
          <p:cNvSpPr/>
          <p:nvPr/>
        </p:nvSpPr>
        <p:spPr>
          <a:xfrm>
            <a:off x="6668262" y="5945505"/>
            <a:ext cx="249814" cy="0"/>
          </a:xfrm>
          <a:prstGeom prst="line">
            <a:avLst/>
          </a:prstGeom>
          <a:noFill/>
          <a:ln w="28575">
            <a:solidFill>
              <a:srgbClr val="F2A33A"/>
            </a:solidFill>
            <a:prstDash val="solid"/>
          </a:ln>
        </p:spPr>
      </p:sp>
      <p:sp>
        <p:nvSpPr>
          <p:cNvPr id="133" name="edge"/>
          <p:cNvSpPr/>
          <p:nvPr/>
        </p:nvSpPr>
        <p:spPr>
          <a:xfrm flipV="1">
            <a:off x="6918076" y="5387721"/>
            <a:ext cx="0" cy="557784"/>
          </a:xfrm>
          <a:prstGeom prst="line">
            <a:avLst/>
          </a:prstGeom>
          <a:noFill/>
          <a:ln w="28575">
            <a:solidFill>
              <a:srgbClr val="F2A33A"/>
            </a:solidFill>
            <a:prstDash val="solid"/>
          </a:ln>
        </p:spPr>
      </p:sp>
      <p:sp>
        <p:nvSpPr>
          <p:cNvPr id="134" name="edge"/>
          <p:cNvSpPr/>
          <p:nvPr/>
        </p:nvSpPr>
        <p:spPr>
          <a:xfrm>
            <a:off x="6918076" y="5387721"/>
            <a:ext cx="120701" cy="0"/>
          </a:xfrm>
          <a:prstGeom prst="line">
            <a:avLst/>
          </a:prstGeom>
          <a:noFill/>
          <a:ln w="28575">
            <a:solidFill>
              <a:srgbClr val="F2A33A"/>
            </a:solidFill>
            <a:prstDash val="solid"/>
            <a:tailEnd type="triangle"/>
          </a:ln>
        </p:spPr>
      </p:sp>
      <p:sp>
        <p:nvSpPr>
          <p:cNvPr id="135" name="edge"/>
          <p:cNvSpPr/>
          <p:nvPr/>
        </p:nvSpPr>
        <p:spPr>
          <a:xfrm>
            <a:off x="7504024" y="5387721"/>
            <a:ext cx="723473" cy="0"/>
          </a:xfrm>
          <a:prstGeom prst="line">
            <a:avLst/>
          </a:prstGeom>
          <a:noFill/>
          <a:ln w="28575">
            <a:solidFill>
              <a:srgbClr val="F2A33A"/>
            </a:solidFill>
            <a:prstDash val="solid"/>
            <a:tailEnd type="triangle"/>
          </a:ln>
        </p:spPr>
      </p:sp>
      <p:sp>
        <p:nvSpPr>
          <p:cNvPr id="136" name="edge"/>
          <p:cNvSpPr/>
          <p:nvPr/>
        </p:nvSpPr>
        <p:spPr>
          <a:xfrm>
            <a:off x="8692744" y="5387721"/>
            <a:ext cx="723473" cy="0"/>
          </a:xfrm>
          <a:prstGeom prst="line">
            <a:avLst/>
          </a:prstGeom>
          <a:noFill/>
          <a:ln w="28575">
            <a:solidFill>
              <a:srgbClr val="F2A33A"/>
            </a:solidFill>
            <a:prstDash val="solid"/>
            <a:tailEnd type="triangle"/>
          </a:ln>
        </p:spPr>
      </p:sp>
      <p:sp>
        <p:nvSpPr>
          <p:cNvPr id="137" name="ovnode:after:in"/>
          <p:cNvSpPr/>
          <p:nvPr/>
        </p:nvSpPr>
        <p:spPr>
          <a:xfrm>
            <a:off x="2406792" y="5203378"/>
            <a:ext cx="245791" cy="368686"/>
          </a:xfrm>
          <a:prstGeom prst="roundRect">
            <a:avLst>
              <a:gd name="adj" fmla="val 29762"/>
            </a:avLst>
          </a:prstGeom>
          <a:solidFill>
            <a:srgbClr val="FFFFFF"/>
          </a:solidFill>
          <a:ln w="8778">
            <a:solidFill>
              <a:srgbClr val="C9D6EE"/>
            </a:solidFill>
            <a:prstDash val="solid"/>
          </a:ln>
        </p:spPr>
      </p:sp>
      <p:sp>
        <p:nvSpPr>
          <p:cNvPr id="138" name="ovnode:after:in:part"/>
          <p:cNvSpPr/>
          <p:nvPr/>
        </p:nvSpPr>
        <p:spPr>
          <a:xfrm>
            <a:off x="2450683" y="5273604"/>
            <a:ext cx="158008" cy="21946"/>
          </a:xfrm>
          <a:prstGeom prst="roundRect">
            <a:avLst>
              <a:gd name="adj" fmla="val 25000"/>
            </a:avLst>
          </a:prstGeom>
          <a:solidFill>
            <a:srgbClr val="9FB3D9"/>
          </a:solidFill>
          <a:ln/>
        </p:spPr>
      </p:sp>
      <p:sp>
        <p:nvSpPr>
          <p:cNvPr id="139" name="ovnode:after:in:part"/>
          <p:cNvSpPr/>
          <p:nvPr/>
        </p:nvSpPr>
        <p:spPr>
          <a:xfrm>
            <a:off x="2450683" y="5335052"/>
            <a:ext cx="158008" cy="21946"/>
          </a:xfrm>
          <a:prstGeom prst="roundRect">
            <a:avLst>
              <a:gd name="adj" fmla="val 25000"/>
            </a:avLst>
          </a:prstGeom>
          <a:solidFill>
            <a:srgbClr val="9FB3D9"/>
          </a:solidFill>
          <a:ln/>
        </p:spPr>
      </p:sp>
      <p:sp>
        <p:nvSpPr>
          <p:cNvPr id="140" name="ovnode:after:in:part"/>
          <p:cNvSpPr/>
          <p:nvPr/>
        </p:nvSpPr>
        <p:spPr>
          <a:xfrm>
            <a:off x="2450683" y="5396499"/>
            <a:ext cx="96561" cy="21946"/>
          </a:xfrm>
          <a:prstGeom prst="roundRect">
            <a:avLst>
              <a:gd name="adj" fmla="val 25000"/>
            </a:avLst>
          </a:prstGeom>
          <a:solidFill>
            <a:srgbClr val="9FB3D9"/>
          </a:solidFill>
          <a:ln/>
        </p:spPr>
      </p:sp>
      <p:sp>
        <p:nvSpPr>
          <p:cNvPr id="141" name="text"/>
          <p:cNvSpPr/>
          <p:nvPr/>
        </p:nvSpPr>
        <p:spPr>
          <a:xfrm>
            <a:off x="1935328" y="5662041"/>
            <a:ext cx="1188720" cy="335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Invoice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arrives</a:t>
            </a:r>
            <a:endParaRPr lang="en-US" sz="1100" dirty="0"/>
          </a:p>
        </p:txBody>
      </p:sp>
      <p:sp>
        <p:nvSpPr>
          <p:cNvPr id="142" name="ovnode:after:intake"/>
          <p:cNvSpPr/>
          <p:nvPr/>
        </p:nvSpPr>
        <p:spPr>
          <a:xfrm>
            <a:off x="3507730" y="5177043"/>
            <a:ext cx="421356" cy="421356"/>
          </a:xfrm>
          <a:prstGeom prst="ellipse">
            <a:avLst/>
          </a:prstGeom>
          <a:solidFill>
            <a:srgbClr val="D946EF"/>
          </a:solidFill>
          <a:ln w="13167">
            <a:solidFill>
              <a:srgbClr val="FFFFFF"/>
            </a:solidFill>
            <a:prstDash val="solid"/>
          </a:ln>
        </p:spPr>
      </p:sp>
      <p:sp>
        <p:nvSpPr>
          <p:cNvPr id="143" name="text"/>
          <p:cNvSpPr/>
          <p:nvPr/>
        </p:nvSpPr>
        <p:spPr>
          <a:xfrm>
            <a:off x="3485784" y="5296427"/>
            <a:ext cx="438912" cy="2089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7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GX</a:t>
            </a:r>
            <a:endParaRPr lang="en-US" sz="1175" dirty="0"/>
          </a:p>
        </p:txBody>
      </p:sp>
      <p:sp>
        <p:nvSpPr>
          <p:cNvPr id="144" name="ovnode:after:intake:part"/>
          <p:cNvSpPr/>
          <p:nvPr/>
        </p:nvSpPr>
        <p:spPr>
          <a:xfrm>
            <a:off x="3797412" y="5272287"/>
            <a:ext cx="70226" cy="11412"/>
          </a:xfrm>
          <a:prstGeom prst="roundRect">
            <a:avLst>
              <a:gd name="adj" fmla="val 24999"/>
            </a:avLst>
          </a:prstGeom>
          <a:solidFill>
            <a:srgbClr val="FFFFFF"/>
          </a:solidFill>
          <a:ln/>
        </p:spPr>
      </p:sp>
      <p:sp>
        <p:nvSpPr>
          <p:cNvPr id="145" name="ovnode:after:intake:part"/>
          <p:cNvSpPr/>
          <p:nvPr/>
        </p:nvSpPr>
        <p:spPr>
          <a:xfrm>
            <a:off x="3826819" y="5242880"/>
            <a:ext cx="11412" cy="70226"/>
          </a:xfrm>
          <a:prstGeom prst="roundRect">
            <a:avLst>
              <a:gd name="adj" fmla="val 153842"/>
            </a:avLst>
          </a:prstGeom>
          <a:solidFill>
            <a:srgbClr val="FFFFFF"/>
          </a:solidFill>
          <a:ln/>
        </p:spPr>
      </p:sp>
      <p:sp>
        <p:nvSpPr>
          <p:cNvPr id="146" name="text"/>
          <p:cNvSpPr/>
          <p:nvPr/>
        </p:nvSpPr>
        <p:spPr>
          <a:xfrm>
            <a:off x="3124048" y="5662041"/>
            <a:ext cx="1188720" cy="335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Intake and PO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</a:t>
            </a:r>
            <a:endParaRPr lang="en-US" sz="1100" dirty="0"/>
          </a:p>
        </p:txBody>
      </p:sp>
      <p:sp>
        <p:nvSpPr>
          <p:cNvPr id="147" name="ovnode:after:match"/>
          <p:cNvSpPr/>
          <p:nvPr/>
        </p:nvSpPr>
        <p:spPr>
          <a:xfrm>
            <a:off x="4696450" y="5177043"/>
            <a:ext cx="421356" cy="421356"/>
          </a:xfrm>
          <a:prstGeom prst="ellipse">
            <a:avLst/>
          </a:prstGeom>
          <a:solidFill>
            <a:srgbClr val="D946EF"/>
          </a:solidFill>
          <a:ln w="13167">
            <a:solidFill>
              <a:srgbClr val="FFFFFF"/>
            </a:solidFill>
            <a:prstDash val="solid"/>
          </a:ln>
        </p:spPr>
      </p:sp>
      <p:sp>
        <p:nvSpPr>
          <p:cNvPr id="148" name="text"/>
          <p:cNvSpPr/>
          <p:nvPr/>
        </p:nvSpPr>
        <p:spPr>
          <a:xfrm>
            <a:off x="4674504" y="5296427"/>
            <a:ext cx="438912" cy="2089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7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GX</a:t>
            </a:r>
            <a:endParaRPr lang="en-US" sz="1175" dirty="0"/>
          </a:p>
        </p:txBody>
      </p:sp>
      <p:sp>
        <p:nvSpPr>
          <p:cNvPr id="149" name="ovnode:after:match:part"/>
          <p:cNvSpPr/>
          <p:nvPr/>
        </p:nvSpPr>
        <p:spPr>
          <a:xfrm>
            <a:off x="4986132" y="5272287"/>
            <a:ext cx="70226" cy="11412"/>
          </a:xfrm>
          <a:prstGeom prst="roundRect">
            <a:avLst>
              <a:gd name="adj" fmla="val 24999"/>
            </a:avLst>
          </a:prstGeom>
          <a:solidFill>
            <a:srgbClr val="FFFFFF"/>
          </a:solidFill>
          <a:ln/>
        </p:spPr>
      </p:sp>
      <p:sp>
        <p:nvSpPr>
          <p:cNvPr id="150" name="ovnode:after:match:part"/>
          <p:cNvSpPr/>
          <p:nvPr/>
        </p:nvSpPr>
        <p:spPr>
          <a:xfrm>
            <a:off x="5015539" y="5242880"/>
            <a:ext cx="11412" cy="70226"/>
          </a:xfrm>
          <a:prstGeom prst="roundRect">
            <a:avLst>
              <a:gd name="adj" fmla="val 153842"/>
            </a:avLst>
          </a:prstGeom>
          <a:solidFill>
            <a:srgbClr val="FFFFFF"/>
          </a:solidFill>
          <a:ln/>
        </p:spPr>
      </p:sp>
      <p:sp>
        <p:nvSpPr>
          <p:cNvPr id="151" name="text"/>
          <p:cNvSpPr/>
          <p:nvPr/>
        </p:nvSpPr>
        <p:spPr>
          <a:xfrm>
            <a:off x="4312768" y="5662041"/>
            <a:ext cx="1188720" cy="167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Match and code</a:t>
            </a:r>
            <a:endParaRPr lang="en-US" sz="1100" dirty="0"/>
          </a:p>
        </p:txBody>
      </p:sp>
      <p:sp>
        <p:nvSpPr>
          <p:cNvPr id="152" name="ovnode:after:chase"/>
          <p:cNvSpPr/>
          <p:nvPr/>
        </p:nvSpPr>
        <p:spPr>
          <a:xfrm>
            <a:off x="5536601" y="4619259"/>
            <a:ext cx="421356" cy="421356"/>
          </a:xfrm>
          <a:prstGeom prst="ellipse">
            <a:avLst/>
          </a:prstGeom>
          <a:solidFill>
            <a:srgbClr val="D946EF"/>
          </a:solidFill>
          <a:ln w="13167">
            <a:solidFill>
              <a:srgbClr val="FFFFFF"/>
            </a:solidFill>
            <a:prstDash val="solid"/>
          </a:ln>
        </p:spPr>
      </p:sp>
      <p:sp>
        <p:nvSpPr>
          <p:cNvPr id="153" name="text"/>
          <p:cNvSpPr/>
          <p:nvPr/>
        </p:nvSpPr>
        <p:spPr>
          <a:xfrm>
            <a:off x="5514655" y="4738643"/>
            <a:ext cx="438912" cy="2089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7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GX</a:t>
            </a:r>
            <a:endParaRPr lang="en-US" sz="1175" dirty="0"/>
          </a:p>
        </p:txBody>
      </p:sp>
      <p:sp>
        <p:nvSpPr>
          <p:cNvPr id="154" name="ovnode:after:chase:part"/>
          <p:cNvSpPr/>
          <p:nvPr/>
        </p:nvSpPr>
        <p:spPr>
          <a:xfrm>
            <a:off x="5826282" y="4714503"/>
            <a:ext cx="70226" cy="11412"/>
          </a:xfrm>
          <a:prstGeom prst="roundRect">
            <a:avLst>
              <a:gd name="adj" fmla="val 24999"/>
            </a:avLst>
          </a:prstGeom>
          <a:solidFill>
            <a:srgbClr val="FFFFFF"/>
          </a:solidFill>
          <a:ln/>
        </p:spPr>
      </p:sp>
      <p:sp>
        <p:nvSpPr>
          <p:cNvPr id="155" name="ovnode:after:chase:part"/>
          <p:cNvSpPr/>
          <p:nvPr/>
        </p:nvSpPr>
        <p:spPr>
          <a:xfrm>
            <a:off x="5855690" y="4685096"/>
            <a:ext cx="11412" cy="70226"/>
          </a:xfrm>
          <a:prstGeom prst="roundRect">
            <a:avLst>
              <a:gd name="adj" fmla="val 153842"/>
            </a:avLst>
          </a:prstGeom>
          <a:solidFill>
            <a:srgbClr val="FFFFFF"/>
          </a:solidFill>
          <a:ln/>
        </p:spPr>
      </p:sp>
      <p:sp>
        <p:nvSpPr>
          <p:cNvPr id="156" name="text"/>
          <p:cNvSpPr/>
          <p:nvPr/>
        </p:nvSpPr>
        <p:spPr>
          <a:xfrm>
            <a:off x="6006236" y="4662297"/>
            <a:ext cx="658368" cy="335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Chase</a:t>
            </a:r>
            <a:endParaRPr lang="en-US" sz="1100" dirty="0"/>
          </a:p>
          <a:p>
            <a:pPr algn="l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exceptions</a:t>
            </a:r>
            <a:endParaRPr lang="en-US" sz="1100" dirty="0"/>
          </a:p>
        </p:txBody>
      </p:sp>
      <p:sp>
        <p:nvSpPr>
          <p:cNvPr id="157" name="ovnode:after:flag"/>
          <p:cNvSpPr/>
          <p:nvPr/>
        </p:nvSpPr>
        <p:spPr>
          <a:xfrm>
            <a:off x="5536601" y="5177043"/>
            <a:ext cx="421356" cy="421356"/>
          </a:xfrm>
          <a:prstGeom prst="ellipse">
            <a:avLst/>
          </a:prstGeom>
          <a:solidFill>
            <a:srgbClr val="F6C177"/>
          </a:solidFill>
          <a:ln w="13167">
            <a:solidFill>
              <a:srgbClr val="FFFFFF"/>
            </a:solidFill>
            <a:prstDash val="solid"/>
          </a:ln>
        </p:spPr>
      </p:sp>
      <p:sp>
        <p:nvSpPr>
          <p:cNvPr id="158" name="ovnode:after:flag:part"/>
          <p:cNvSpPr/>
          <p:nvPr/>
        </p:nvSpPr>
        <p:spPr>
          <a:xfrm>
            <a:off x="5628772" y="5497449"/>
            <a:ext cx="237012" cy="105339"/>
          </a:xfrm>
          <a:prstGeom prst="ellipse">
            <a:avLst/>
          </a:prstGeom>
          <a:solidFill>
            <a:srgbClr val="2B5FB8"/>
          </a:solidFill>
          <a:ln/>
        </p:spPr>
      </p:sp>
      <p:sp>
        <p:nvSpPr>
          <p:cNvPr id="159" name="ovnode:after:flag:part"/>
          <p:cNvSpPr/>
          <p:nvPr/>
        </p:nvSpPr>
        <p:spPr>
          <a:xfrm>
            <a:off x="5720944" y="5440390"/>
            <a:ext cx="52669" cy="61448"/>
          </a:xfrm>
          <a:prstGeom prst="rect">
            <a:avLst/>
          </a:prstGeom>
          <a:solidFill>
            <a:srgbClr val="F1C9A5"/>
          </a:solidFill>
          <a:ln/>
        </p:spPr>
      </p:sp>
      <p:sp>
        <p:nvSpPr>
          <p:cNvPr id="160" name="ovnode:after:flag:part"/>
          <p:cNvSpPr/>
          <p:nvPr/>
        </p:nvSpPr>
        <p:spPr>
          <a:xfrm>
            <a:off x="5668274" y="5277993"/>
            <a:ext cx="158008" cy="184343"/>
          </a:xfrm>
          <a:prstGeom prst="ellipse">
            <a:avLst/>
          </a:prstGeom>
          <a:solidFill>
            <a:srgbClr val="F1C9A5"/>
          </a:solidFill>
          <a:ln/>
        </p:spPr>
      </p:sp>
      <p:sp>
        <p:nvSpPr>
          <p:cNvPr id="161" name="ovnode:after:flag:part"/>
          <p:cNvSpPr/>
          <p:nvPr/>
        </p:nvSpPr>
        <p:spPr>
          <a:xfrm>
            <a:off x="5659496" y="5247269"/>
            <a:ext cx="175565" cy="114117"/>
          </a:xfrm>
          <a:prstGeom prst="ellipse">
            <a:avLst/>
          </a:prstGeom>
          <a:solidFill>
            <a:srgbClr val="4A2F1F"/>
          </a:solidFill>
          <a:ln/>
        </p:spPr>
      </p:sp>
      <p:sp>
        <p:nvSpPr>
          <p:cNvPr id="162" name="ovnode:after:flag:part"/>
          <p:cNvSpPr/>
          <p:nvPr/>
        </p:nvSpPr>
        <p:spPr>
          <a:xfrm>
            <a:off x="5706021" y="5364020"/>
            <a:ext cx="21068" cy="21068"/>
          </a:xfrm>
          <a:prstGeom prst="ellipse">
            <a:avLst/>
          </a:prstGeom>
          <a:solidFill>
            <a:srgbClr val="1B2A41"/>
          </a:solidFill>
          <a:ln/>
        </p:spPr>
      </p:sp>
      <p:sp>
        <p:nvSpPr>
          <p:cNvPr id="163" name="ovnode:after:flag:part"/>
          <p:cNvSpPr/>
          <p:nvPr/>
        </p:nvSpPr>
        <p:spPr>
          <a:xfrm>
            <a:off x="5767468" y="5364020"/>
            <a:ext cx="21068" cy="21068"/>
          </a:xfrm>
          <a:prstGeom prst="ellipse">
            <a:avLst/>
          </a:prstGeom>
          <a:solidFill>
            <a:srgbClr val="1B2A41"/>
          </a:solidFill>
          <a:ln/>
        </p:spPr>
      </p:sp>
      <p:sp>
        <p:nvSpPr>
          <p:cNvPr id="164" name="edge"/>
          <p:cNvSpPr/>
          <p:nvPr/>
        </p:nvSpPr>
        <p:spPr>
          <a:xfrm>
            <a:off x="5720944" y="5418445"/>
            <a:ext cx="52669" cy="0"/>
          </a:xfrm>
          <a:prstGeom prst="line">
            <a:avLst/>
          </a:prstGeom>
          <a:noFill/>
          <a:ln w="10534">
            <a:solidFill>
              <a:srgbClr val="7A3B2E"/>
            </a:solidFill>
            <a:prstDash val="solid"/>
          </a:ln>
        </p:spPr>
      </p:sp>
      <p:sp>
        <p:nvSpPr>
          <p:cNvPr id="165" name="text"/>
          <p:cNvSpPr/>
          <p:nvPr/>
        </p:nvSpPr>
        <p:spPr>
          <a:xfrm>
            <a:off x="6006236" y="5136261"/>
            <a:ext cx="65836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Release</a:t>
            </a:r>
            <a:endParaRPr lang="en-US" sz="1100" dirty="0"/>
          </a:p>
          <a:p>
            <a:pPr algn="l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flagged</a:t>
            </a:r>
            <a:endParaRPr lang="en-US" sz="1100" dirty="0"/>
          </a:p>
          <a:p>
            <a:pPr algn="l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exception</a:t>
            </a:r>
            <a:endParaRPr lang="en-US" sz="1100" dirty="0"/>
          </a:p>
        </p:txBody>
      </p:sp>
      <p:sp>
        <p:nvSpPr>
          <p:cNvPr id="166" name="ovnode:after:limit"/>
          <p:cNvSpPr/>
          <p:nvPr/>
        </p:nvSpPr>
        <p:spPr>
          <a:xfrm>
            <a:off x="5536601" y="5734827"/>
            <a:ext cx="421356" cy="421356"/>
          </a:xfrm>
          <a:prstGeom prst="ellipse">
            <a:avLst/>
          </a:prstGeom>
          <a:solidFill>
            <a:srgbClr val="8FD3C1"/>
          </a:solidFill>
          <a:ln w="13167">
            <a:solidFill>
              <a:srgbClr val="FFFFFF"/>
            </a:solidFill>
            <a:prstDash val="solid"/>
          </a:ln>
        </p:spPr>
      </p:sp>
      <p:sp>
        <p:nvSpPr>
          <p:cNvPr id="167" name="ovnode:after:limit:part"/>
          <p:cNvSpPr/>
          <p:nvPr/>
        </p:nvSpPr>
        <p:spPr>
          <a:xfrm>
            <a:off x="5637550" y="5813831"/>
            <a:ext cx="219456" cy="263347"/>
          </a:xfrm>
          <a:prstGeom prst="ellipse">
            <a:avLst/>
          </a:prstGeom>
          <a:solidFill>
            <a:srgbClr val="1C1412"/>
          </a:solidFill>
          <a:ln/>
        </p:spPr>
      </p:sp>
      <p:sp>
        <p:nvSpPr>
          <p:cNvPr id="168" name="ovnode:after:limit:part"/>
          <p:cNvSpPr/>
          <p:nvPr/>
        </p:nvSpPr>
        <p:spPr>
          <a:xfrm>
            <a:off x="5628772" y="6055233"/>
            <a:ext cx="237012" cy="105339"/>
          </a:xfrm>
          <a:prstGeom prst="ellipse">
            <a:avLst/>
          </a:prstGeom>
          <a:solidFill>
            <a:srgbClr val="C2410C"/>
          </a:solidFill>
          <a:ln/>
        </p:spPr>
      </p:sp>
      <p:sp>
        <p:nvSpPr>
          <p:cNvPr id="169" name="ovnode:after:limit:part"/>
          <p:cNvSpPr/>
          <p:nvPr/>
        </p:nvSpPr>
        <p:spPr>
          <a:xfrm>
            <a:off x="5720944" y="5998174"/>
            <a:ext cx="52669" cy="61448"/>
          </a:xfrm>
          <a:prstGeom prst="rect">
            <a:avLst/>
          </a:prstGeom>
          <a:solidFill>
            <a:srgbClr val="8D5A3B"/>
          </a:solidFill>
          <a:ln/>
        </p:spPr>
      </p:sp>
      <p:sp>
        <p:nvSpPr>
          <p:cNvPr id="170" name="ovnode:after:limit:part"/>
          <p:cNvSpPr/>
          <p:nvPr/>
        </p:nvSpPr>
        <p:spPr>
          <a:xfrm>
            <a:off x="5668274" y="5835777"/>
            <a:ext cx="158008" cy="184343"/>
          </a:xfrm>
          <a:prstGeom prst="ellipse">
            <a:avLst/>
          </a:prstGeom>
          <a:solidFill>
            <a:srgbClr val="8D5A3B"/>
          </a:solidFill>
          <a:ln/>
        </p:spPr>
      </p:sp>
      <p:sp>
        <p:nvSpPr>
          <p:cNvPr id="171" name="ovnode:after:limit:part"/>
          <p:cNvSpPr/>
          <p:nvPr/>
        </p:nvSpPr>
        <p:spPr>
          <a:xfrm>
            <a:off x="5659496" y="5805053"/>
            <a:ext cx="175565" cy="114117"/>
          </a:xfrm>
          <a:prstGeom prst="ellipse">
            <a:avLst/>
          </a:prstGeom>
          <a:solidFill>
            <a:srgbClr val="1C1412"/>
          </a:solidFill>
          <a:ln/>
        </p:spPr>
      </p:sp>
      <p:sp>
        <p:nvSpPr>
          <p:cNvPr id="172" name="ovnode:after:limit:part"/>
          <p:cNvSpPr/>
          <p:nvPr/>
        </p:nvSpPr>
        <p:spPr>
          <a:xfrm>
            <a:off x="5706021" y="5921804"/>
            <a:ext cx="21068" cy="21068"/>
          </a:xfrm>
          <a:prstGeom prst="ellipse">
            <a:avLst/>
          </a:prstGeom>
          <a:solidFill>
            <a:srgbClr val="1B2A41"/>
          </a:solidFill>
          <a:ln/>
        </p:spPr>
      </p:sp>
      <p:sp>
        <p:nvSpPr>
          <p:cNvPr id="173" name="ovnode:after:limit:part"/>
          <p:cNvSpPr/>
          <p:nvPr/>
        </p:nvSpPr>
        <p:spPr>
          <a:xfrm>
            <a:off x="5767468" y="5921804"/>
            <a:ext cx="21068" cy="21068"/>
          </a:xfrm>
          <a:prstGeom prst="ellipse">
            <a:avLst/>
          </a:prstGeom>
          <a:solidFill>
            <a:srgbClr val="1B2A41"/>
          </a:solidFill>
          <a:ln/>
        </p:spPr>
      </p:sp>
      <p:sp>
        <p:nvSpPr>
          <p:cNvPr id="174" name="edge"/>
          <p:cNvSpPr/>
          <p:nvPr/>
        </p:nvSpPr>
        <p:spPr>
          <a:xfrm>
            <a:off x="5720944" y="5976229"/>
            <a:ext cx="52669" cy="0"/>
          </a:xfrm>
          <a:prstGeom prst="line">
            <a:avLst/>
          </a:prstGeom>
          <a:noFill/>
          <a:ln w="10534">
            <a:solidFill>
              <a:srgbClr val="7A3B2E"/>
            </a:solidFill>
            <a:prstDash val="solid"/>
          </a:ln>
        </p:spPr>
      </p:sp>
      <p:sp>
        <p:nvSpPr>
          <p:cNvPr id="175" name="text"/>
          <p:cNvSpPr/>
          <p:nvPr/>
        </p:nvSpPr>
        <p:spPr>
          <a:xfrm>
            <a:off x="6006236" y="5694045"/>
            <a:ext cx="65836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Approve</a:t>
            </a:r>
            <a:endParaRPr lang="en-US" sz="1100" dirty="0"/>
          </a:p>
          <a:p>
            <a:pPr algn="l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above</a:t>
            </a:r>
            <a:endParaRPr lang="en-US" sz="1100" dirty="0"/>
          </a:p>
          <a:p>
            <a:pPr algn="l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</a:t>
            </a:r>
            <a:endParaRPr lang="en-US" sz="1100" dirty="0"/>
          </a:p>
        </p:txBody>
      </p:sp>
      <p:sp>
        <p:nvSpPr>
          <p:cNvPr id="176" name="ovnode:after:prep"/>
          <p:cNvSpPr/>
          <p:nvPr/>
        </p:nvSpPr>
        <p:spPr>
          <a:xfrm>
            <a:off x="7073890" y="5177043"/>
            <a:ext cx="421356" cy="421356"/>
          </a:xfrm>
          <a:prstGeom prst="ellipse">
            <a:avLst/>
          </a:prstGeom>
          <a:solidFill>
            <a:srgbClr val="D946EF"/>
          </a:solidFill>
          <a:ln w="13167">
            <a:solidFill>
              <a:srgbClr val="FFFFFF"/>
            </a:solidFill>
            <a:prstDash val="solid"/>
          </a:ln>
        </p:spPr>
      </p:sp>
      <p:sp>
        <p:nvSpPr>
          <p:cNvPr id="177" name="text"/>
          <p:cNvSpPr/>
          <p:nvPr/>
        </p:nvSpPr>
        <p:spPr>
          <a:xfrm>
            <a:off x="7051944" y="5296427"/>
            <a:ext cx="438912" cy="2089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7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GX</a:t>
            </a:r>
            <a:endParaRPr lang="en-US" sz="1175" dirty="0"/>
          </a:p>
        </p:txBody>
      </p:sp>
      <p:sp>
        <p:nvSpPr>
          <p:cNvPr id="178" name="ovnode:after:prep:part"/>
          <p:cNvSpPr/>
          <p:nvPr/>
        </p:nvSpPr>
        <p:spPr>
          <a:xfrm>
            <a:off x="7363572" y="5272287"/>
            <a:ext cx="70226" cy="11412"/>
          </a:xfrm>
          <a:prstGeom prst="roundRect">
            <a:avLst>
              <a:gd name="adj" fmla="val 24999"/>
            </a:avLst>
          </a:prstGeom>
          <a:solidFill>
            <a:srgbClr val="FFFFFF"/>
          </a:solidFill>
          <a:ln/>
        </p:spPr>
      </p:sp>
      <p:sp>
        <p:nvSpPr>
          <p:cNvPr id="179" name="ovnode:after:prep:part"/>
          <p:cNvSpPr/>
          <p:nvPr/>
        </p:nvSpPr>
        <p:spPr>
          <a:xfrm>
            <a:off x="7392979" y="5242880"/>
            <a:ext cx="11412" cy="70226"/>
          </a:xfrm>
          <a:prstGeom prst="roundRect">
            <a:avLst>
              <a:gd name="adj" fmla="val 153842"/>
            </a:avLst>
          </a:prstGeom>
          <a:solidFill>
            <a:srgbClr val="FFFFFF"/>
          </a:solidFill>
          <a:ln/>
        </p:spPr>
      </p:sp>
      <p:sp>
        <p:nvSpPr>
          <p:cNvPr id="180" name="text"/>
          <p:cNvSpPr/>
          <p:nvPr/>
        </p:nvSpPr>
        <p:spPr>
          <a:xfrm>
            <a:off x="6690208" y="5662041"/>
            <a:ext cx="1188720" cy="335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 and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check</a:t>
            </a:r>
            <a:endParaRPr lang="en-US" sz="1100" dirty="0"/>
          </a:p>
        </p:txBody>
      </p:sp>
      <p:sp>
        <p:nvSpPr>
          <p:cNvPr id="181" name="ovnode:after:sign"/>
          <p:cNvSpPr/>
          <p:nvPr/>
        </p:nvSpPr>
        <p:spPr>
          <a:xfrm>
            <a:off x="8262610" y="5177043"/>
            <a:ext cx="421356" cy="421356"/>
          </a:xfrm>
          <a:prstGeom prst="ellipse">
            <a:avLst/>
          </a:prstGeom>
          <a:solidFill>
            <a:srgbClr val="B9A7F0"/>
          </a:solidFill>
          <a:ln w="13167">
            <a:solidFill>
              <a:srgbClr val="FFFFFF"/>
            </a:solidFill>
            <a:prstDash val="solid"/>
          </a:ln>
        </p:spPr>
      </p:sp>
      <p:sp>
        <p:nvSpPr>
          <p:cNvPr id="182" name="ovnode:after:sign:part"/>
          <p:cNvSpPr/>
          <p:nvPr/>
        </p:nvSpPr>
        <p:spPr>
          <a:xfrm>
            <a:off x="8354781" y="5497449"/>
            <a:ext cx="237012" cy="105339"/>
          </a:xfrm>
          <a:prstGeom prst="ellipse">
            <a:avLst/>
          </a:prstGeom>
          <a:solidFill>
            <a:srgbClr val="0F766E"/>
          </a:solidFill>
          <a:ln/>
        </p:spPr>
      </p:sp>
      <p:sp>
        <p:nvSpPr>
          <p:cNvPr id="183" name="ovnode:after:sign:part"/>
          <p:cNvSpPr/>
          <p:nvPr/>
        </p:nvSpPr>
        <p:spPr>
          <a:xfrm>
            <a:off x="8446953" y="5440390"/>
            <a:ext cx="52669" cy="61448"/>
          </a:xfrm>
          <a:prstGeom prst="rect">
            <a:avLst/>
          </a:prstGeom>
          <a:solidFill>
            <a:srgbClr val="E0AC84"/>
          </a:solidFill>
          <a:ln/>
        </p:spPr>
      </p:sp>
      <p:sp>
        <p:nvSpPr>
          <p:cNvPr id="184" name="ovnode:after:sign:part"/>
          <p:cNvSpPr/>
          <p:nvPr/>
        </p:nvSpPr>
        <p:spPr>
          <a:xfrm>
            <a:off x="8394283" y="5277993"/>
            <a:ext cx="158008" cy="184343"/>
          </a:xfrm>
          <a:prstGeom prst="ellipse">
            <a:avLst/>
          </a:prstGeom>
          <a:solidFill>
            <a:srgbClr val="E0AC84"/>
          </a:solidFill>
          <a:ln/>
        </p:spPr>
      </p:sp>
      <p:sp>
        <p:nvSpPr>
          <p:cNvPr id="185" name="ovnode:after:sign:part"/>
          <p:cNvSpPr/>
          <p:nvPr/>
        </p:nvSpPr>
        <p:spPr>
          <a:xfrm>
            <a:off x="8433786" y="5203378"/>
            <a:ext cx="79004" cy="79004"/>
          </a:xfrm>
          <a:prstGeom prst="ellipse">
            <a:avLst/>
          </a:prstGeom>
          <a:solidFill>
            <a:srgbClr val="8A3B12"/>
          </a:solidFill>
          <a:ln/>
        </p:spPr>
      </p:sp>
      <p:sp>
        <p:nvSpPr>
          <p:cNvPr id="186" name="ovnode:after:sign:part"/>
          <p:cNvSpPr/>
          <p:nvPr/>
        </p:nvSpPr>
        <p:spPr>
          <a:xfrm>
            <a:off x="8385505" y="5247269"/>
            <a:ext cx="175565" cy="114117"/>
          </a:xfrm>
          <a:prstGeom prst="ellipse">
            <a:avLst/>
          </a:prstGeom>
          <a:solidFill>
            <a:srgbClr val="8A3B12"/>
          </a:solidFill>
          <a:ln/>
        </p:spPr>
      </p:sp>
      <p:sp>
        <p:nvSpPr>
          <p:cNvPr id="187" name="ovnode:after:sign:part"/>
          <p:cNvSpPr/>
          <p:nvPr/>
        </p:nvSpPr>
        <p:spPr>
          <a:xfrm>
            <a:off x="8432030" y="5364020"/>
            <a:ext cx="21068" cy="21068"/>
          </a:xfrm>
          <a:prstGeom prst="ellipse">
            <a:avLst/>
          </a:prstGeom>
          <a:solidFill>
            <a:srgbClr val="1B2A41"/>
          </a:solidFill>
          <a:ln/>
        </p:spPr>
      </p:sp>
      <p:sp>
        <p:nvSpPr>
          <p:cNvPr id="188" name="ovnode:after:sign:part"/>
          <p:cNvSpPr/>
          <p:nvPr/>
        </p:nvSpPr>
        <p:spPr>
          <a:xfrm>
            <a:off x="8493478" y="5364020"/>
            <a:ext cx="21068" cy="21068"/>
          </a:xfrm>
          <a:prstGeom prst="ellipse">
            <a:avLst/>
          </a:prstGeom>
          <a:solidFill>
            <a:srgbClr val="1B2A41"/>
          </a:solidFill>
          <a:ln/>
        </p:spPr>
      </p:sp>
      <p:sp>
        <p:nvSpPr>
          <p:cNvPr id="189" name="edge"/>
          <p:cNvSpPr/>
          <p:nvPr/>
        </p:nvSpPr>
        <p:spPr>
          <a:xfrm>
            <a:off x="8446953" y="5418445"/>
            <a:ext cx="52669" cy="0"/>
          </a:xfrm>
          <a:prstGeom prst="line">
            <a:avLst/>
          </a:prstGeom>
          <a:noFill/>
          <a:ln w="10534">
            <a:solidFill>
              <a:srgbClr val="7A3B2E"/>
            </a:solidFill>
            <a:prstDash val="solid"/>
          </a:ln>
        </p:spPr>
      </p:sp>
      <p:sp>
        <p:nvSpPr>
          <p:cNvPr id="190" name="text"/>
          <p:cNvSpPr/>
          <p:nvPr/>
        </p:nvSpPr>
        <p:spPr>
          <a:xfrm>
            <a:off x="7878928" y="5662041"/>
            <a:ext cx="1188720" cy="335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 off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payment run</a:t>
            </a:r>
            <a:endParaRPr lang="en-US" sz="1100" dirty="0"/>
          </a:p>
        </p:txBody>
      </p:sp>
      <p:sp>
        <p:nvSpPr>
          <p:cNvPr id="191" name="ovnode:after:out"/>
          <p:cNvSpPr/>
          <p:nvPr/>
        </p:nvSpPr>
        <p:spPr>
          <a:xfrm>
            <a:off x="9539112" y="5203378"/>
            <a:ext cx="245791" cy="368686"/>
          </a:xfrm>
          <a:prstGeom prst="roundRect">
            <a:avLst>
              <a:gd name="adj" fmla="val 29762"/>
            </a:avLst>
          </a:prstGeom>
          <a:solidFill>
            <a:srgbClr val="FFFFFF"/>
          </a:solidFill>
          <a:ln w="8778">
            <a:solidFill>
              <a:srgbClr val="C9D6EE"/>
            </a:solidFill>
            <a:prstDash val="solid"/>
          </a:ln>
        </p:spPr>
      </p:sp>
      <p:sp>
        <p:nvSpPr>
          <p:cNvPr id="192" name="ovnode:after:out:part"/>
          <p:cNvSpPr/>
          <p:nvPr/>
        </p:nvSpPr>
        <p:spPr>
          <a:xfrm>
            <a:off x="9583003" y="5273604"/>
            <a:ext cx="158008" cy="21946"/>
          </a:xfrm>
          <a:prstGeom prst="roundRect">
            <a:avLst>
              <a:gd name="adj" fmla="val 25000"/>
            </a:avLst>
          </a:prstGeom>
          <a:solidFill>
            <a:srgbClr val="9FB3D9"/>
          </a:solidFill>
          <a:ln/>
        </p:spPr>
      </p:sp>
      <p:sp>
        <p:nvSpPr>
          <p:cNvPr id="193" name="ovnode:after:out:part"/>
          <p:cNvSpPr/>
          <p:nvPr/>
        </p:nvSpPr>
        <p:spPr>
          <a:xfrm>
            <a:off x="9583003" y="5335052"/>
            <a:ext cx="158008" cy="21946"/>
          </a:xfrm>
          <a:prstGeom prst="roundRect">
            <a:avLst>
              <a:gd name="adj" fmla="val 25000"/>
            </a:avLst>
          </a:prstGeom>
          <a:solidFill>
            <a:srgbClr val="9FB3D9"/>
          </a:solidFill>
          <a:ln/>
        </p:spPr>
      </p:sp>
      <p:sp>
        <p:nvSpPr>
          <p:cNvPr id="194" name="ovnode:after:out:part"/>
          <p:cNvSpPr/>
          <p:nvPr/>
        </p:nvSpPr>
        <p:spPr>
          <a:xfrm>
            <a:off x="9583003" y="5396499"/>
            <a:ext cx="96561" cy="21946"/>
          </a:xfrm>
          <a:prstGeom prst="roundRect">
            <a:avLst>
              <a:gd name="adj" fmla="val 25000"/>
            </a:avLst>
          </a:prstGeom>
          <a:solidFill>
            <a:srgbClr val="9FB3D9"/>
          </a:solidFill>
          <a:ln/>
        </p:spPr>
      </p:sp>
      <p:sp>
        <p:nvSpPr>
          <p:cNvPr id="195" name="ovnode:after:out:part"/>
          <p:cNvSpPr/>
          <p:nvPr/>
        </p:nvSpPr>
        <p:spPr>
          <a:xfrm>
            <a:off x="9653229" y="5387721"/>
            <a:ext cx="193121" cy="193121"/>
          </a:xfrm>
          <a:prstGeom prst="ellipse">
            <a:avLst/>
          </a:prstGeom>
          <a:solidFill>
            <a:srgbClr val="22A559"/>
          </a:solidFill>
          <a:ln w="13167">
            <a:solidFill>
              <a:srgbClr val="FFFFFF"/>
            </a:solidFill>
            <a:prstDash val="solid"/>
          </a:ln>
        </p:spPr>
      </p:sp>
      <p:sp>
        <p:nvSpPr>
          <p:cNvPr id="196" name="edge"/>
          <p:cNvSpPr/>
          <p:nvPr/>
        </p:nvSpPr>
        <p:spPr>
          <a:xfrm>
            <a:off x="9701510" y="5484282"/>
            <a:ext cx="35113" cy="35113"/>
          </a:xfrm>
          <a:prstGeom prst="line">
            <a:avLst/>
          </a:prstGeom>
          <a:noFill/>
          <a:ln w="21946">
            <a:solidFill>
              <a:srgbClr val="FFFFFF"/>
            </a:solidFill>
            <a:prstDash val="solid"/>
          </a:ln>
        </p:spPr>
      </p:sp>
      <p:sp>
        <p:nvSpPr>
          <p:cNvPr id="197" name="edge"/>
          <p:cNvSpPr/>
          <p:nvPr/>
        </p:nvSpPr>
        <p:spPr>
          <a:xfrm flipV="1">
            <a:off x="9736623" y="5444780"/>
            <a:ext cx="65837" cy="74615"/>
          </a:xfrm>
          <a:prstGeom prst="line">
            <a:avLst/>
          </a:prstGeom>
          <a:noFill/>
          <a:ln w="21946">
            <a:solidFill>
              <a:srgbClr val="FFFFFF"/>
            </a:solidFill>
            <a:prstDash val="solid"/>
          </a:ln>
        </p:spPr>
      </p:sp>
      <p:sp>
        <p:nvSpPr>
          <p:cNvPr id="198" name="text"/>
          <p:cNvSpPr/>
          <p:nvPr/>
        </p:nvSpPr>
        <p:spPr>
          <a:xfrm>
            <a:off x="9067648" y="5662041"/>
            <a:ext cx="1188720" cy="167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Invoice paid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g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EF2F7"/>
          </a:solidFill>
          <a:ln/>
        </p:spPr>
      </p:sp>
      <p:sp>
        <p:nvSpPr>
          <p:cNvPr id="3" name="band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B1F3A"/>
          </a:solidFill>
          <a:ln/>
        </p:spPr>
      </p:sp>
      <p:sp>
        <p:nvSpPr>
          <p:cNvPr id="4" name="text"/>
          <p:cNvSpPr/>
          <p:nvPr/>
        </p:nvSpPr>
        <p:spPr>
          <a:xfrm>
            <a:off x="457200" y="73152"/>
            <a:ext cx="11277295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 steps became 8. 8 loops became 2.</a:t>
            </a:r>
            <a:endParaRPr lang="en-US" sz="2800" dirty="0"/>
          </a:p>
        </p:txBody>
      </p:sp>
      <p:sp>
        <p:nvSpPr>
          <p:cNvPr id="5" name="band"/>
          <p:cNvSpPr/>
          <p:nvPr/>
        </p:nvSpPr>
        <p:spPr>
          <a:xfrm>
            <a:off x="0" y="6492240"/>
            <a:ext cx="12191695" cy="18288"/>
          </a:xfrm>
          <a:prstGeom prst="rect">
            <a:avLst/>
          </a:prstGeom>
          <a:solidFill>
            <a:srgbClr val="E8832A"/>
          </a:solidFill>
          <a:ln/>
        </p:spPr>
      </p:sp>
      <p:sp>
        <p:nvSpPr>
          <p:cNvPr id="6" name="text"/>
          <p:cNvSpPr/>
          <p:nvPr/>
        </p:nvSpPr>
        <p:spPr>
          <a:xfrm>
            <a:off x="457200" y="6528816"/>
            <a:ext cx="9692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E8832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DRAFT · UNREVIEWED | COMPOSITE DEMO · FIGURES ILLUSTRATIVE</a:t>
            </a:r>
            <a:endParaRPr lang="en-US" sz="1100" dirty="0"/>
          </a:p>
        </p:txBody>
      </p:sp>
      <p:sp>
        <p:nvSpPr>
          <p:cNvPr id="7" name="text"/>
          <p:cNvSpPr/>
          <p:nvPr/>
        </p:nvSpPr>
        <p:spPr>
          <a:xfrm>
            <a:off x="10271455" y="6528816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B6B8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 / 7</a:t>
            </a:r>
            <a:endParaRPr lang="en-US" sz="1100" dirty="0"/>
          </a:p>
        </p:txBody>
      </p:sp>
      <p:sp>
        <p:nvSpPr>
          <p:cNvPr id="8" name="text"/>
          <p:cNvSpPr/>
          <p:nvPr/>
        </p:nvSpPr>
        <p:spPr>
          <a:xfrm>
            <a:off x="457200" y="1097280"/>
            <a:ext cx="112772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5B6B8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BEFORE · 18 STEPS · 7 OWNERS · 8 EXCEPTION LOOPS</a:t>
            </a:r>
            <a:endParaRPr lang="en-US" sz="1200" dirty="0"/>
          </a:p>
        </p:txBody>
      </p:sp>
      <p:sp>
        <p:nvSpPr>
          <p:cNvPr id="9" name="band"/>
          <p:cNvSpPr/>
          <p:nvPr/>
        </p:nvSpPr>
        <p:spPr>
          <a:xfrm>
            <a:off x="1339437" y="1481328"/>
            <a:ext cx="997312" cy="357128"/>
          </a:xfrm>
          <a:prstGeom prst="rect">
            <a:avLst/>
          </a:prstGeom>
          <a:solidFill>
            <a:srgbClr val="0B1F3A"/>
          </a:solidFill>
          <a:ln w="9525">
            <a:solidFill>
              <a:srgbClr val="FFFFFF"/>
            </a:solidFill>
            <a:prstDash val="solid"/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 Request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and order</a:t>
            </a:r>
            <a:endParaRPr lang="en-US" sz="1100" dirty="0"/>
          </a:p>
        </p:txBody>
      </p:sp>
      <p:sp>
        <p:nvSpPr>
          <p:cNvPr id="10" name="band"/>
          <p:cNvSpPr/>
          <p:nvPr/>
        </p:nvSpPr>
        <p:spPr>
          <a:xfrm>
            <a:off x="2336749" y="1481328"/>
            <a:ext cx="1879549" cy="357128"/>
          </a:xfrm>
          <a:prstGeom prst="rect">
            <a:avLst/>
          </a:prstGeom>
          <a:solidFill>
            <a:srgbClr val="0B1F3A"/>
          </a:solidFill>
          <a:ln w="9525">
            <a:solidFill>
              <a:srgbClr val="FFFFFF"/>
            </a:solidFill>
            <a:prstDash val="solid"/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 Receive</a:t>
            </a:r>
            <a:endParaRPr lang="en-US" sz="1100" dirty="0"/>
          </a:p>
        </p:txBody>
      </p:sp>
      <p:sp>
        <p:nvSpPr>
          <p:cNvPr id="11" name="band"/>
          <p:cNvSpPr/>
          <p:nvPr/>
        </p:nvSpPr>
        <p:spPr>
          <a:xfrm>
            <a:off x="4216298" y="1481328"/>
            <a:ext cx="1879549" cy="357128"/>
          </a:xfrm>
          <a:prstGeom prst="rect">
            <a:avLst/>
          </a:prstGeom>
          <a:solidFill>
            <a:srgbClr val="0B1F3A"/>
          </a:solidFill>
          <a:ln w="9525">
            <a:solidFill>
              <a:srgbClr val="FFFFFF"/>
            </a:solidFill>
            <a:prstDash val="solid"/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 Code and match</a:t>
            </a:r>
            <a:endParaRPr lang="en-US" sz="1100" dirty="0"/>
          </a:p>
        </p:txBody>
      </p:sp>
      <p:sp>
        <p:nvSpPr>
          <p:cNvPr id="12" name="band"/>
          <p:cNvSpPr/>
          <p:nvPr/>
        </p:nvSpPr>
        <p:spPr>
          <a:xfrm>
            <a:off x="6095848" y="1481328"/>
            <a:ext cx="1879549" cy="357128"/>
          </a:xfrm>
          <a:prstGeom prst="rect">
            <a:avLst/>
          </a:prstGeom>
          <a:solidFill>
            <a:srgbClr val="0B1F3A"/>
          </a:solidFill>
          <a:ln w="9525">
            <a:solidFill>
              <a:srgbClr val="FFFFFF"/>
            </a:solidFill>
            <a:prstDash val="solid"/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 Approve</a:t>
            </a:r>
            <a:endParaRPr lang="en-US" sz="1100" dirty="0"/>
          </a:p>
        </p:txBody>
      </p:sp>
      <p:sp>
        <p:nvSpPr>
          <p:cNvPr id="13" name="band"/>
          <p:cNvSpPr/>
          <p:nvPr/>
        </p:nvSpPr>
        <p:spPr>
          <a:xfrm>
            <a:off x="7975397" y="1481328"/>
            <a:ext cx="1879549" cy="357128"/>
          </a:xfrm>
          <a:prstGeom prst="rect">
            <a:avLst/>
          </a:prstGeom>
          <a:solidFill>
            <a:srgbClr val="0B1F3A"/>
          </a:solidFill>
          <a:ln w="9525">
            <a:solidFill>
              <a:srgbClr val="FFFFFF"/>
            </a:solidFill>
            <a:prstDash val="solid"/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 Pay</a:t>
            </a:r>
            <a:endParaRPr lang="en-US" sz="1100" dirty="0"/>
          </a:p>
        </p:txBody>
      </p:sp>
      <p:sp>
        <p:nvSpPr>
          <p:cNvPr id="14" name="band"/>
          <p:cNvSpPr/>
          <p:nvPr/>
        </p:nvSpPr>
        <p:spPr>
          <a:xfrm>
            <a:off x="9854946" y="1481328"/>
            <a:ext cx="1879549" cy="357128"/>
          </a:xfrm>
          <a:prstGeom prst="rect">
            <a:avLst/>
          </a:prstGeom>
          <a:solidFill>
            <a:srgbClr val="0B1F3A"/>
          </a:solidFill>
          <a:ln w="9525">
            <a:solidFill>
              <a:srgbClr val="FFFFFF"/>
            </a:solidFill>
            <a:prstDash val="solid"/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 Record and close</a:t>
            </a:r>
            <a:endParaRPr lang="en-US" sz="1100" dirty="0"/>
          </a:p>
        </p:txBody>
      </p:sp>
      <p:sp>
        <p:nvSpPr>
          <p:cNvPr id="15" name="lane"/>
          <p:cNvSpPr/>
          <p:nvPr/>
        </p:nvSpPr>
        <p:spPr>
          <a:xfrm>
            <a:off x="457200" y="1838456"/>
            <a:ext cx="11277295" cy="567204"/>
          </a:xfrm>
          <a:prstGeom prst="rect">
            <a:avLst/>
          </a:prstGeom>
          <a:solidFill>
            <a:srgbClr val="FFFFFF"/>
          </a:solidFill>
          <a:ln w="9525">
            <a:solidFill>
              <a:srgbClr val="E3E9F2"/>
            </a:solidFill>
            <a:prstDash val="solid"/>
          </a:ln>
        </p:spPr>
      </p:sp>
      <p:sp>
        <p:nvSpPr>
          <p:cNvPr id="16" name="text"/>
          <p:cNvSpPr/>
          <p:nvPr/>
        </p:nvSpPr>
        <p:spPr>
          <a:xfrm>
            <a:off x="512064" y="1838456"/>
            <a:ext cx="790797" cy="5672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Requester</a:t>
            </a:r>
            <a:endParaRPr lang="en-US" sz="1100" dirty="0"/>
          </a:p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(business</a:t>
            </a:r>
            <a:endParaRPr lang="en-US" sz="1100" dirty="0"/>
          </a:p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team)</a:t>
            </a:r>
            <a:endParaRPr lang="en-US" sz="1100" dirty="0"/>
          </a:p>
        </p:txBody>
      </p:sp>
      <p:sp>
        <p:nvSpPr>
          <p:cNvPr id="17" name="lane"/>
          <p:cNvSpPr/>
          <p:nvPr/>
        </p:nvSpPr>
        <p:spPr>
          <a:xfrm>
            <a:off x="457200" y="2405660"/>
            <a:ext cx="11277295" cy="567204"/>
          </a:xfrm>
          <a:prstGeom prst="rect">
            <a:avLst/>
          </a:prstGeom>
          <a:solidFill>
            <a:srgbClr val="F6F8FB"/>
          </a:solidFill>
          <a:ln w="9525">
            <a:solidFill>
              <a:srgbClr val="E3E9F2"/>
            </a:solidFill>
            <a:prstDash val="solid"/>
          </a:ln>
        </p:spPr>
      </p:sp>
      <p:sp>
        <p:nvSpPr>
          <p:cNvPr id="18" name="text"/>
          <p:cNvSpPr/>
          <p:nvPr/>
        </p:nvSpPr>
        <p:spPr>
          <a:xfrm>
            <a:off x="512064" y="2405660"/>
            <a:ext cx="790797" cy="5672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Procurement</a:t>
            </a:r>
            <a:endParaRPr lang="en-US" sz="1100" dirty="0"/>
          </a:p>
        </p:txBody>
      </p:sp>
      <p:sp>
        <p:nvSpPr>
          <p:cNvPr id="19" name="lane"/>
          <p:cNvSpPr/>
          <p:nvPr/>
        </p:nvSpPr>
        <p:spPr>
          <a:xfrm>
            <a:off x="457200" y="2972864"/>
            <a:ext cx="11277295" cy="567204"/>
          </a:xfrm>
          <a:prstGeom prst="rect">
            <a:avLst/>
          </a:prstGeom>
          <a:solidFill>
            <a:srgbClr val="FFFFFF"/>
          </a:solidFill>
          <a:ln w="9525">
            <a:solidFill>
              <a:srgbClr val="E3E9F2"/>
            </a:solidFill>
            <a:prstDash val="solid"/>
          </a:ln>
        </p:spPr>
      </p:sp>
      <p:sp>
        <p:nvSpPr>
          <p:cNvPr id="20" name="text"/>
          <p:cNvSpPr/>
          <p:nvPr/>
        </p:nvSpPr>
        <p:spPr>
          <a:xfrm>
            <a:off x="512064" y="2972864"/>
            <a:ext cx="790797" cy="5672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Vendor</a:t>
            </a:r>
            <a:endParaRPr lang="en-US" sz="1100" dirty="0"/>
          </a:p>
        </p:txBody>
      </p:sp>
      <p:sp>
        <p:nvSpPr>
          <p:cNvPr id="21" name="lane"/>
          <p:cNvSpPr/>
          <p:nvPr/>
        </p:nvSpPr>
        <p:spPr>
          <a:xfrm>
            <a:off x="457200" y="3540068"/>
            <a:ext cx="11277295" cy="567204"/>
          </a:xfrm>
          <a:prstGeom prst="rect">
            <a:avLst/>
          </a:prstGeom>
          <a:solidFill>
            <a:srgbClr val="F6F8FB"/>
          </a:solidFill>
          <a:ln w="9525">
            <a:solidFill>
              <a:srgbClr val="E3E9F2"/>
            </a:solidFill>
            <a:prstDash val="solid"/>
          </a:ln>
        </p:spPr>
      </p:sp>
      <p:sp>
        <p:nvSpPr>
          <p:cNvPr id="22" name="text"/>
          <p:cNvSpPr/>
          <p:nvPr/>
        </p:nvSpPr>
        <p:spPr>
          <a:xfrm>
            <a:off x="512064" y="3540068"/>
            <a:ext cx="790797" cy="5672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 team</a:t>
            </a:r>
            <a:endParaRPr lang="en-US" sz="1100" dirty="0"/>
          </a:p>
        </p:txBody>
      </p:sp>
      <p:sp>
        <p:nvSpPr>
          <p:cNvPr id="23" name="lane"/>
          <p:cNvSpPr/>
          <p:nvPr/>
        </p:nvSpPr>
        <p:spPr>
          <a:xfrm>
            <a:off x="457200" y="4107272"/>
            <a:ext cx="11277295" cy="1113400"/>
          </a:xfrm>
          <a:prstGeom prst="rect">
            <a:avLst/>
          </a:prstGeom>
          <a:solidFill>
            <a:srgbClr val="FFFFFF"/>
          </a:solidFill>
          <a:ln w="9525">
            <a:solidFill>
              <a:srgbClr val="E3E9F2"/>
            </a:solidFill>
            <a:prstDash val="solid"/>
          </a:ln>
        </p:spPr>
      </p:sp>
      <p:sp>
        <p:nvSpPr>
          <p:cNvPr id="24" name="text"/>
          <p:cNvSpPr/>
          <p:nvPr/>
        </p:nvSpPr>
        <p:spPr>
          <a:xfrm>
            <a:off x="512064" y="4107272"/>
            <a:ext cx="790797" cy="11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Approver</a:t>
            </a:r>
            <a:endParaRPr lang="en-US" sz="1100" dirty="0"/>
          </a:p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(budget</a:t>
            </a:r>
            <a:endParaRPr lang="en-US" sz="1100" dirty="0"/>
          </a:p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owner)</a:t>
            </a:r>
            <a:endParaRPr lang="en-US" sz="1100" dirty="0"/>
          </a:p>
        </p:txBody>
      </p:sp>
      <p:sp>
        <p:nvSpPr>
          <p:cNvPr id="25" name="lane"/>
          <p:cNvSpPr/>
          <p:nvPr/>
        </p:nvSpPr>
        <p:spPr>
          <a:xfrm>
            <a:off x="457200" y="5220672"/>
            <a:ext cx="11277295" cy="567204"/>
          </a:xfrm>
          <a:prstGeom prst="rect">
            <a:avLst/>
          </a:prstGeom>
          <a:solidFill>
            <a:srgbClr val="F6F8FB"/>
          </a:solidFill>
          <a:ln w="9525">
            <a:solidFill>
              <a:srgbClr val="E3E9F2"/>
            </a:solidFill>
            <a:prstDash val="solid"/>
          </a:ln>
        </p:spPr>
      </p:sp>
      <p:sp>
        <p:nvSpPr>
          <p:cNvPr id="26" name="text"/>
          <p:cNvSpPr/>
          <p:nvPr/>
        </p:nvSpPr>
        <p:spPr>
          <a:xfrm>
            <a:off x="512064" y="5220672"/>
            <a:ext cx="790797" cy="5672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Finance</a:t>
            </a:r>
            <a:endParaRPr lang="en-US" sz="1100" dirty="0"/>
          </a:p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leader</a:t>
            </a:r>
            <a:endParaRPr lang="en-US" sz="1100" dirty="0"/>
          </a:p>
        </p:txBody>
      </p:sp>
      <p:sp>
        <p:nvSpPr>
          <p:cNvPr id="27" name="lane"/>
          <p:cNvSpPr/>
          <p:nvPr/>
        </p:nvSpPr>
        <p:spPr>
          <a:xfrm>
            <a:off x="457200" y="5787876"/>
            <a:ext cx="11277295" cy="567204"/>
          </a:xfrm>
          <a:prstGeom prst="rect">
            <a:avLst/>
          </a:prstGeom>
          <a:solidFill>
            <a:srgbClr val="FFFFFF"/>
          </a:solidFill>
          <a:ln w="9525">
            <a:solidFill>
              <a:srgbClr val="E3E9F2"/>
            </a:solidFill>
            <a:prstDash val="solid"/>
          </a:ln>
        </p:spPr>
      </p:sp>
      <p:sp>
        <p:nvSpPr>
          <p:cNvPr id="28" name="text"/>
          <p:cNvSpPr/>
          <p:nvPr/>
        </p:nvSpPr>
        <p:spPr>
          <a:xfrm>
            <a:off x="512064" y="5787876"/>
            <a:ext cx="790797" cy="5672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Finance</a:t>
            </a:r>
            <a:endParaRPr lang="en-US" sz="1100" dirty="0"/>
          </a:p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</a:t>
            </a:r>
            <a:endParaRPr lang="en-US" sz="1100" dirty="0"/>
          </a:p>
        </p:txBody>
      </p:sp>
      <p:sp>
        <p:nvSpPr>
          <p:cNvPr id="29" name="edge"/>
          <p:cNvSpPr/>
          <p:nvPr/>
        </p:nvSpPr>
        <p:spPr>
          <a:xfrm>
            <a:off x="1838093" y="2321630"/>
            <a:ext cx="0" cy="84030"/>
          </a:xfrm>
          <a:prstGeom prst="line">
            <a:avLst/>
          </a:prstGeom>
          <a:noFill/>
          <a:ln w="15875">
            <a:solidFill>
              <a:srgbClr val="8FA0B8"/>
            </a:solidFill>
            <a:prstDash val="solid"/>
          </a:ln>
        </p:spPr>
      </p:sp>
      <p:sp>
        <p:nvSpPr>
          <p:cNvPr id="30" name="edge"/>
          <p:cNvSpPr/>
          <p:nvPr/>
        </p:nvSpPr>
        <p:spPr>
          <a:xfrm>
            <a:off x="1838093" y="2405660"/>
            <a:ext cx="0" cy="84030"/>
          </a:xfrm>
          <a:prstGeom prst="line">
            <a:avLst/>
          </a:prstGeom>
          <a:noFill/>
          <a:ln w="15875">
            <a:solidFill>
              <a:srgbClr val="8FA0B8"/>
            </a:solidFill>
            <a:prstDash val="solid"/>
            <a:tailEnd type="triangle"/>
          </a:ln>
        </p:spPr>
      </p:sp>
      <p:sp>
        <p:nvSpPr>
          <p:cNvPr id="31" name="edge"/>
          <p:cNvSpPr/>
          <p:nvPr/>
        </p:nvSpPr>
        <p:spPr>
          <a:xfrm>
            <a:off x="2250443" y="2689262"/>
            <a:ext cx="81511" cy="0"/>
          </a:xfrm>
          <a:prstGeom prst="line">
            <a:avLst/>
          </a:prstGeom>
          <a:noFill/>
          <a:ln w="15875">
            <a:solidFill>
              <a:srgbClr val="8FA0B8"/>
            </a:solidFill>
            <a:prstDash val="solid"/>
          </a:ln>
        </p:spPr>
      </p:sp>
      <p:sp>
        <p:nvSpPr>
          <p:cNvPr id="32" name="edge"/>
          <p:cNvSpPr/>
          <p:nvPr/>
        </p:nvSpPr>
        <p:spPr>
          <a:xfrm>
            <a:off x="2331954" y="2689262"/>
            <a:ext cx="0" cy="567204"/>
          </a:xfrm>
          <a:prstGeom prst="line">
            <a:avLst/>
          </a:prstGeom>
          <a:noFill/>
          <a:ln w="15875">
            <a:solidFill>
              <a:srgbClr val="8FA0B8"/>
            </a:solidFill>
            <a:prstDash val="solid"/>
          </a:ln>
        </p:spPr>
      </p:sp>
      <p:sp>
        <p:nvSpPr>
          <p:cNvPr id="33" name="edge"/>
          <p:cNvSpPr/>
          <p:nvPr/>
        </p:nvSpPr>
        <p:spPr>
          <a:xfrm>
            <a:off x="2331954" y="3256466"/>
            <a:ext cx="81511" cy="0"/>
          </a:xfrm>
          <a:prstGeom prst="line">
            <a:avLst/>
          </a:prstGeom>
          <a:noFill/>
          <a:ln w="15875">
            <a:solidFill>
              <a:srgbClr val="8FA0B8"/>
            </a:solidFill>
            <a:prstDash val="solid"/>
            <a:tailEnd type="triangle"/>
          </a:ln>
        </p:spPr>
      </p:sp>
      <p:sp>
        <p:nvSpPr>
          <p:cNvPr id="34" name="edge"/>
          <p:cNvSpPr/>
          <p:nvPr/>
        </p:nvSpPr>
        <p:spPr>
          <a:xfrm flipV="1">
            <a:off x="2825816" y="2689262"/>
            <a:ext cx="0" cy="367632"/>
          </a:xfrm>
          <a:prstGeom prst="line">
            <a:avLst/>
          </a:prstGeom>
          <a:noFill/>
          <a:ln w="15875">
            <a:solidFill>
              <a:srgbClr val="8FA0B8"/>
            </a:solidFill>
            <a:prstDash val="solid"/>
          </a:ln>
        </p:spPr>
      </p:sp>
      <p:sp>
        <p:nvSpPr>
          <p:cNvPr id="35" name="edge"/>
          <p:cNvSpPr/>
          <p:nvPr/>
        </p:nvSpPr>
        <p:spPr>
          <a:xfrm flipV="1">
            <a:off x="2825816" y="2321630"/>
            <a:ext cx="0" cy="367632"/>
          </a:xfrm>
          <a:prstGeom prst="line">
            <a:avLst/>
          </a:prstGeom>
          <a:noFill/>
          <a:ln w="15875">
            <a:solidFill>
              <a:srgbClr val="8FA0B8"/>
            </a:solidFill>
            <a:prstDash val="solid"/>
            <a:tailEnd type="triangle"/>
          </a:ln>
        </p:spPr>
      </p:sp>
      <p:sp>
        <p:nvSpPr>
          <p:cNvPr id="36" name="edge"/>
          <p:cNvSpPr/>
          <p:nvPr/>
        </p:nvSpPr>
        <p:spPr>
          <a:xfrm>
            <a:off x="2825816" y="2321630"/>
            <a:ext cx="0" cy="651234"/>
          </a:xfrm>
          <a:prstGeom prst="line">
            <a:avLst/>
          </a:prstGeom>
          <a:noFill/>
          <a:ln w="15875">
            <a:solidFill>
              <a:srgbClr val="8FA0B8"/>
            </a:solidFill>
            <a:prstDash val="solid"/>
          </a:ln>
        </p:spPr>
      </p:sp>
      <p:sp>
        <p:nvSpPr>
          <p:cNvPr id="37" name="edge"/>
          <p:cNvSpPr/>
          <p:nvPr/>
        </p:nvSpPr>
        <p:spPr>
          <a:xfrm>
            <a:off x="2825816" y="2972864"/>
            <a:ext cx="0" cy="651234"/>
          </a:xfrm>
          <a:prstGeom prst="line">
            <a:avLst/>
          </a:prstGeom>
          <a:noFill/>
          <a:ln w="15875">
            <a:solidFill>
              <a:srgbClr val="8FA0B8"/>
            </a:solidFill>
            <a:prstDash val="solid"/>
            <a:tailEnd type="triangle"/>
          </a:ln>
        </p:spPr>
      </p:sp>
      <p:sp>
        <p:nvSpPr>
          <p:cNvPr id="38" name="edge"/>
          <p:cNvSpPr/>
          <p:nvPr/>
        </p:nvSpPr>
        <p:spPr>
          <a:xfrm>
            <a:off x="3238166" y="3823670"/>
            <a:ext cx="38358" cy="0"/>
          </a:xfrm>
          <a:prstGeom prst="line">
            <a:avLst/>
          </a:prstGeom>
          <a:noFill/>
          <a:ln w="15875">
            <a:solidFill>
              <a:srgbClr val="8FA0B8"/>
            </a:solidFill>
            <a:prstDash val="solid"/>
          </a:ln>
        </p:spPr>
      </p:sp>
      <p:sp>
        <p:nvSpPr>
          <p:cNvPr id="39" name="edge"/>
          <p:cNvSpPr/>
          <p:nvPr/>
        </p:nvSpPr>
        <p:spPr>
          <a:xfrm>
            <a:off x="3276524" y="3823670"/>
            <a:ext cx="38358" cy="0"/>
          </a:xfrm>
          <a:prstGeom prst="line">
            <a:avLst/>
          </a:prstGeom>
          <a:noFill/>
          <a:ln w="15875">
            <a:solidFill>
              <a:srgbClr val="8FA0B8"/>
            </a:solidFill>
            <a:prstDash val="solid"/>
            <a:tailEnd type="triangle"/>
          </a:ln>
        </p:spPr>
      </p:sp>
      <p:sp>
        <p:nvSpPr>
          <p:cNvPr id="40" name="edge"/>
          <p:cNvSpPr/>
          <p:nvPr/>
        </p:nvSpPr>
        <p:spPr>
          <a:xfrm>
            <a:off x="4139582" y="3823670"/>
            <a:ext cx="76716" cy="0"/>
          </a:xfrm>
          <a:prstGeom prst="line">
            <a:avLst/>
          </a:prstGeom>
          <a:noFill/>
          <a:ln w="15875">
            <a:solidFill>
              <a:srgbClr val="8FA0B8"/>
            </a:solidFill>
            <a:prstDash val="solid"/>
          </a:ln>
        </p:spPr>
      </p:sp>
      <p:sp>
        <p:nvSpPr>
          <p:cNvPr id="41" name="edge"/>
          <p:cNvSpPr/>
          <p:nvPr/>
        </p:nvSpPr>
        <p:spPr>
          <a:xfrm>
            <a:off x="4216298" y="3823670"/>
            <a:ext cx="76716" cy="0"/>
          </a:xfrm>
          <a:prstGeom prst="line">
            <a:avLst/>
          </a:prstGeom>
          <a:noFill/>
          <a:ln w="15875">
            <a:solidFill>
              <a:srgbClr val="8FA0B8"/>
            </a:solidFill>
            <a:prstDash val="solid"/>
            <a:tailEnd type="triangle"/>
          </a:ln>
        </p:spPr>
      </p:sp>
      <p:sp>
        <p:nvSpPr>
          <p:cNvPr id="42" name="edge"/>
          <p:cNvSpPr/>
          <p:nvPr/>
        </p:nvSpPr>
        <p:spPr>
          <a:xfrm>
            <a:off x="5117715" y="3823670"/>
            <a:ext cx="38358" cy="0"/>
          </a:xfrm>
          <a:prstGeom prst="line">
            <a:avLst/>
          </a:prstGeom>
          <a:noFill/>
          <a:ln w="15875">
            <a:solidFill>
              <a:srgbClr val="8FA0B8"/>
            </a:solidFill>
            <a:prstDash val="solid"/>
          </a:ln>
        </p:spPr>
      </p:sp>
      <p:sp>
        <p:nvSpPr>
          <p:cNvPr id="43" name="edge"/>
          <p:cNvSpPr/>
          <p:nvPr/>
        </p:nvSpPr>
        <p:spPr>
          <a:xfrm>
            <a:off x="5156073" y="3823670"/>
            <a:ext cx="38358" cy="0"/>
          </a:xfrm>
          <a:prstGeom prst="line">
            <a:avLst/>
          </a:prstGeom>
          <a:noFill/>
          <a:ln w="15875">
            <a:solidFill>
              <a:srgbClr val="8FA0B8"/>
            </a:solidFill>
            <a:prstDash val="solid"/>
            <a:tailEnd type="triangle"/>
          </a:ln>
        </p:spPr>
      </p:sp>
      <p:sp>
        <p:nvSpPr>
          <p:cNvPr id="44" name="edge"/>
          <p:cNvSpPr/>
          <p:nvPr/>
        </p:nvSpPr>
        <p:spPr>
          <a:xfrm>
            <a:off x="5606781" y="4023242"/>
            <a:ext cx="0" cy="924332"/>
          </a:xfrm>
          <a:prstGeom prst="line">
            <a:avLst/>
          </a:prstGeom>
          <a:noFill/>
          <a:ln w="15875">
            <a:solidFill>
              <a:srgbClr val="8FA0B8"/>
            </a:solidFill>
            <a:prstDash val="solid"/>
          </a:ln>
        </p:spPr>
      </p:sp>
      <p:sp>
        <p:nvSpPr>
          <p:cNvPr id="45" name="edge"/>
          <p:cNvSpPr/>
          <p:nvPr/>
        </p:nvSpPr>
        <p:spPr>
          <a:xfrm flipH="1">
            <a:off x="4705365" y="4947574"/>
            <a:ext cx="901416" cy="0"/>
          </a:xfrm>
          <a:prstGeom prst="line">
            <a:avLst/>
          </a:prstGeom>
          <a:noFill/>
          <a:ln w="15875">
            <a:solidFill>
              <a:srgbClr val="8FA0B8"/>
            </a:solidFill>
            <a:prstDash val="solid"/>
          </a:ln>
        </p:spPr>
      </p:sp>
      <p:sp>
        <p:nvSpPr>
          <p:cNvPr id="46" name="edge"/>
          <p:cNvSpPr/>
          <p:nvPr/>
        </p:nvSpPr>
        <p:spPr>
          <a:xfrm>
            <a:off x="4705365" y="4947574"/>
            <a:ext cx="0" cy="924332"/>
          </a:xfrm>
          <a:prstGeom prst="line">
            <a:avLst/>
          </a:prstGeom>
          <a:noFill/>
          <a:ln w="15875">
            <a:solidFill>
              <a:srgbClr val="8FA0B8"/>
            </a:solidFill>
            <a:prstDash val="solid"/>
            <a:tailEnd type="triangle"/>
          </a:ln>
        </p:spPr>
      </p:sp>
      <p:sp>
        <p:nvSpPr>
          <p:cNvPr id="47" name="edge"/>
          <p:cNvSpPr/>
          <p:nvPr/>
        </p:nvSpPr>
        <p:spPr>
          <a:xfrm>
            <a:off x="5117715" y="6071478"/>
            <a:ext cx="527425" cy="0"/>
          </a:xfrm>
          <a:prstGeom prst="line">
            <a:avLst/>
          </a:prstGeom>
          <a:noFill/>
          <a:ln w="15875">
            <a:solidFill>
              <a:srgbClr val="8FA0B8"/>
            </a:solidFill>
            <a:prstDash val="solid"/>
          </a:ln>
        </p:spPr>
      </p:sp>
      <p:sp>
        <p:nvSpPr>
          <p:cNvPr id="48" name="edge"/>
          <p:cNvSpPr/>
          <p:nvPr/>
        </p:nvSpPr>
        <p:spPr>
          <a:xfrm flipV="1">
            <a:off x="5645139" y="4390874"/>
            <a:ext cx="0" cy="1680604"/>
          </a:xfrm>
          <a:prstGeom prst="line">
            <a:avLst/>
          </a:prstGeom>
          <a:noFill/>
          <a:ln w="15875">
            <a:solidFill>
              <a:srgbClr val="8FA0B8"/>
            </a:solidFill>
            <a:prstDash val="solid"/>
          </a:ln>
        </p:spPr>
      </p:sp>
      <p:sp>
        <p:nvSpPr>
          <p:cNvPr id="49" name="edge"/>
          <p:cNvSpPr/>
          <p:nvPr/>
        </p:nvSpPr>
        <p:spPr>
          <a:xfrm>
            <a:off x="5645139" y="4390874"/>
            <a:ext cx="527425" cy="0"/>
          </a:xfrm>
          <a:prstGeom prst="line">
            <a:avLst/>
          </a:prstGeom>
          <a:noFill/>
          <a:ln w="15875">
            <a:solidFill>
              <a:srgbClr val="8FA0B8"/>
            </a:solidFill>
            <a:prstDash val="solid"/>
            <a:tailEnd type="triangle"/>
          </a:ln>
        </p:spPr>
      </p:sp>
      <p:sp>
        <p:nvSpPr>
          <p:cNvPr id="50" name="edge"/>
          <p:cNvSpPr/>
          <p:nvPr/>
        </p:nvSpPr>
        <p:spPr>
          <a:xfrm>
            <a:off x="6997264" y="4390874"/>
            <a:ext cx="38358" cy="0"/>
          </a:xfrm>
          <a:prstGeom prst="line">
            <a:avLst/>
          </a:prstGeom>
          <a:noFill/>
          <a:ln w="15875">
            <a:solidFill>
              <a:srgbClr val="8FA0B8"/>
            </a:solidFill>
            <a:prstDash val="solid"/>
          </a:ln>
        </p:spPr>
      </p:sp>
      <p:sp>
        <p:nvSpPr>
          <p:cNvPr id="51" name="edge"/>
          <p:cNvSpPr/>
          <p:nvPr/>
        </p:nvSpPr>
        <p:spPr>
          <a:xfrm>
            <a:off x="7035622" y="4390874"/>
            <a:ext cx="38358" cy="0"/>
          </a:xfrm>
          <a:prstGeom prst="line">
            <a:avLst/>
          </a:prstGeom>
          <a:noFill/>
          <a:ln w="15875">
            <a:solidFill>
              <a:srgbClr val="8FA0B8"/>
            </a:solidFill>
            <a:prstDash val="solid"/>
            <a:tailEnd type="triangle"/>
          </a:ln>
        </p:spPr>
      </p:sp>
      <p:sp>
        <p:nvSpPr>
          <p:cNvPr id="52" name="edge"/>
          <p:cNvSpPr/>
          <p:nvPr/>
        </p:nvSpPr>
        <p:spPr>
          <a:xfrm>
            <a:off x="7486330" y="4590446"/>
            <a:ext cx="0" cy="357128"/>
          </a:xfrm>
          <a:prstGeom prst="line">
            <a:avLst/>
          </a:prstGeom>
          <a:noFill/>
          <a:ln w="15875">
            <a:solidFill>
              <a:srgbClr val="8FA0B8"/>
            </a:solidFill>
            <a:prstDash val="solid"/>
          </a:ln>
        </p:spPr>
      </p:sp>
      <p:sp>
        <p:nvSpPr>
          <p:cNvPr id="53" name="edge"/>
          <p:cNvSpPr/>
          <p:nvPr/>
        </p:nvSpPr>
        <p:spPr>
          <a:xfrm flipH="1">
            <a:off x="6584914" y="4947574"/>
            <a:ext cx="901416" cy="0"/>
          </a:xfrm>
          <a:prstGeom prst="line">
            <a:avLst/>
          </a:prstGeom>
          <a:noFill/>
          <a:ln w="15875">
            <a:solidFill>
              <a:srgbClr val="8FA0B8"/>
            </a:solidFill>
            <a:prstDash val="solid"/>
          </a:ln>
        </p:spPr>
      </p:sp>
      <p:sp>
        <p:nvSpPr>
          <p:cNvPr id="54" name="edge"/>
          <p:cNvSpPr/>
          <p:nvPr/>
        </p:nvSpPr>
        <p:spPr>
          <a:xfrm>
            <a:off x="6584914" y="4947574"/>
            <a:ext cx="0" cy="357128"/>
          </a:xfrm>
          <a:prstGeom prst="line">
            <a:avLst/>
          </a:prstGeom>
          <a:noFill/>
          <a:ln w="15875">
            <a:solidFill>
              <a:srgbClr val="8FA0B8"/>
            </a:solidFill>
            <a:prstDash val="solid"/>
            <a:tailEnd type="triangle"/>
          </a:ln>
        </p:spPr>
      </p:sp>
      <p:sp>
        <p:nvSpPr>
          <p:cNvPr id="55" name="edge"/>
          <p:cNvSpPr/>
          <p:nvPr/>
        </p:nvSpPr>
        <p:spPr>
          <a:xfrm>
            <a:off x="6997264" y="5504274"/>
            <a:ext cx="527425" cy="0"/>
          </a:xfrm>
          <a:prstGeom prst="line">
            <a:avLst/>
          </a:prstGeom>
          <a:noFill/>
          <a:ln w="15875">
            <a:solidFill>
              <a:srgbClr val="8FA0B8"/>
            </a:solidFill>
            <a:prstDash val="solid"/>
          </a:ln>
        </p:spPr>
      </p:sp>
      <p:sp>
        <p:nvSpPr>
          <p:cNvPr id="56" name="edge"/>
          <p:cNvSpPr/>
          <p:nvPr/>
        </p:nvSpPr>
        <p:spPr>
          <a:xfrm flipV="1">
            <a:off x="7524689" y="3823670"/>
            <a:ext cx="0" cy="1680604"/>
          </a:xfrm>
          <a:prstGeom prst="line">
            <a:avLst/>
          </a:prstGeom>
          <a:noFill/>
          <a:ln w="15875">
            <a:solidFill>
              <a:srgbClr val="8FA0B8"/>
            </a:solidFill>
            <a:prstDash val="solid"/>
          </a:ln>
        </p:spPr>
      </p:sp>
      <p:sp>
        <p:nvSpPr>
          <p:cNvPr id="57" name="edge"/>
          <p:cNvSpPr/>
          <p:nvPr/>
        </p:nvSpPr>
        <p:spPr>
          <a:xfrm>
            <a:off x="7524689" y="3823670"/>
            <a:ext cx="527425" cy="0"/>
          </a:xfrm>
          <a:prstGeom prst="line">
            <a:avLst/>
          </a:prstGeom>
          <a:noFill/>
          <a:ln w="15875">
            <a:solidFill>
              <a:srgbClr val="8FA0B8"/>
            </a:solidFill>
            <a:prstDash val="solid"/>
            <a:tailEnd type="triangle"/>
          </a:ln>
        </p:spPr>
      </p:sp>
      <p:sp>
        <p:nvSpPr>
          <p:cNvPr id="58" name="edge"/>
          <p:cNvSpPr/>
          <p:nvPr/>
        </p:nvSpPr>
        <p:spPr>
          <a:xfrm>
            <a:off x="8464463" y="4023242"/>
            <a:ext cx="0" cy="924332"/>
          </a:xfrm>
          <a:prstGeom prst="line">
            <a:avLst/>
          </a:prstGeom>
          <a:noFill/>
          <a:ln w="15875">
            <a:solidFill>
              <a:srgbClr val="8FA0B8"/>
            </a:solidFill>
            <a:prstDash val="solid"/>
          </a:ln>
        </p:spPr>
      </p:sp>
      <p:sp>
        <p:nvSpPr>
          <p:cNvPr id="59" name="edge"/>
          <p:cNvSpPr/>
          <p:nvPr/>
        </p:nvSpPr>
        <p:spPr>
          <a:xfrm>
            <a:off x="8464463" y="4947574"/>
            <a:ext cx="0" cy="924332"/>
          </a:xfrm>
          <a:prstGeom prst="line">
            <a:avLst/>
          </a:prstGeom>
          <a:noFill/>
          <a:ln w="15875">
            <a:solidFill>
              <a:srgbClr val="8FA0B8"/>
            </a:solidFill>
            <a:prstDash val="solid"/>
            <a:tailEnd type="triangle"/>
          </a:ln>
        </p:spPr>
      </p:sp>
      <p:sp>
        <p:nvSpPr>
          <p:cNvPr id="60" name="edge"/>
          <p:cNvSpPr/>
          <p:nvPr/>
        </p:nvSpPr>
        <p:spPr>
          <a:xfrm flipV="1">
            <a:off x="8464463" y="5787876"/>
            <a:ext cx="0" cy="84030"/>
          </a:xfrm>
          <a:prstGeom prst="line">
            <a:avLst/>
          </a:prstGeom>
          <a:noFill/>
          <a:ln w="15875">
            <a:solidFill>
              <a:srgbClr val="8FA0B8"/>
            </a:solidFill>
            <a:prstDash val="solid"/>
          </a:ln>
        </p:spPr>
      </p:sp>
      <p:sp>
        <p:nvSpPr>
          <p:cNvPr id="61" name="edge"/>
          <p:cNvSpPr/>
          <p:nvPr/>
        </p:nvSpPr>
        <p:spPr>
          <a:xfrm flipV="1">
            <a:off x="8464463" y="5703846"/>
            <a:ext cx="0" cy="84030"/>
          </a:xfrm>
          <a:prstGeom prst="line">
            <a:avLst/>
          </a:prstGeom>
          <a:noFill/>
          <a:ln w="15875">
            <a:solidFill>
              <a:srgbClr val="8FA0B8"/>
            </a:solidFill>
            <a:prstDash val="solid"/>
            <a:tailEnd type="triangle"/>
          </a:ln>
        </p:spPr>
      </p:sp>
      <p:sp>
        <p:nvSpPr>
          <p:cNvPr id="62" name="edge"/>
          <p:cNvSpPr/>
          <p:nvPr/>
        </p:nvSpPr>
        <p:spPr>
          <a:xfrm>
            <a:off x="8876813" y="5504274"/>
            <a:ext cx="38358" cy="0"/>
          </a:xfrm>
          <a:prstGeom prst="line">
            <a:avLst/>
          </a:prstGeom>
          <a:noFill/>
          <a:ln w="15875">
            <a:solidFill>
              <a:srgbClr val="8FA0B8"/>
            </a:solidFill>
            <a:prstDash val="solid"/>
          </a:ln>
        </p:spPr>
      </p:sp>
      <p:sp>
        <p:nvSpPr>
          <p:cNvPr id="63" name="edge"/>
          <p:cNvSpPr/>
          <p:nvPr/>
        </p:nvSpPr>
        <p:spPr>
          <a:xfrm flipV="1">
            <a:off x="8915171" y="3823670"/>
            <a:ext cx="0" cy="1680604"/>
          </a:xfrm>
          <a:prstGeom prst="line">
            <a:avLst/>
          </a:prstGeom>
          <a:noFill/>
          <a:ln w="15875">
            <a:solidFill>
              <a:srgbClr val="8FA0B8"/>
            </a:solidFill>
            <a:prstDash val="solid"/>
          </a:ln>
        </p:spPr>
      </p:sp>
      <p:sp>
        <p:nvSpPr>
          <p:cNvPr id="64" name="edge"/>
          <p:cNvSpPr/>
          <p:nvPr/>
        </p:nvSpPr>
        <p:spPr>
          <a:xfrm>
            <a:off x="8915171" y="3823670"/>
            <a:ext cx="38358" cy="0"/>
          </a:xfrm>
          <a:prstGeom prst="line">
            <a:avLst/>
          </a:prstGeom>
          <a:noFill/>
          <a:ln w="15875">
            <a:solidFill>
              <a:srgbClr val="8FA0B8"/>
            </a:solidFill>
            <a:prstDash val="solid"/>
            <a:tailEnd type="triangle"/>
          </a:ln>
        </p:spPr>
      </p:sp>
      <p:sp>
        <p:nvSpPr>
          <p:cNvPr id="65" name="edge"/>
          <p:cNvSpPr/>
          <p:nvPr/>
        </p:nvSpPr>
        <p:spPr>
          <a:xfrm>
            <a:off x="9778230" y="3823670"/>
            <a:ext cx="76716" cy="0"/>
          </a:xfrm>
          <a:prstGeom prst="line">
            <a:avLst/>
          </a:prstGeom>
          <a:noFill/>
          <a:ln w="15875">
            <a:solidFill>
              <a:srgbClr val="8FA0B8"/>
            </a:solidFill>
            <a:prstDash val="solid"/>
          </a:ln>
        </p:spPr>
      </p:sp>
      <p:sp>
        <p:nvSpPr>
          <p:cNvPr id="66" name="edge"/>
          <p:cNvSpPr/>
          <p:nvPr/>
        </p:nvSpPr>
        <p:spPr>
          <a:xfrm>
            <a:off x="9854946" y="3823670"/>
            <a:ext cx="0" cy="2247808"/>
          </a:xfrm>
          <a:prstGeom prst="line">
            <a:avLst/>
          </a:prstGeom>
          <a:noFill/>
          <a:ln w="15875">
            <a:solidFill>
              <a:srgbClr val="8FA0B8"/>
            </a:solidFill>
            <a:prstDash val="solid"/>
          </a:ln>
        </p:spPr>
      </p:sp>
      <p:sp>
        <p:nvSpPr>
          <p:cNvPr id="67" name="edge"/>
          <p:cNvSpPr/>
          <p:nvPr/>
        </p:nvSpPr>
        <p:spPr>
          <a:xfrm>
            <a:off x="9854946" y="6071478"/>
            <a:ext cx="76716" cy="0"/>
          </a:xfrm>
          <a:prstGeom prst="line">
            <a:avLst/>
          </a:prstGeom>
          <a:noFill/>
          <a:ln w="15875">
            <a:solidFill>
              <a:srgbClr val="8FA0B8"/>
            </a:solidFill>
            <a:prstDash val="solid"/>
            <a:tailEnd type="triangle"/>
          </a:ln>
        </p:spPr>
      </p:sp>
      <p:sp>
        <p:nvSpPr>
          <p:cNvPr id="68" name="edge"/>
          <p:cNvSpPr/>
          <p:nvPr/>
        </p:nvSpPr>
        <p:spPr>
          <a:xfrm flipV="1">
            <a:off x="10344012" y="4947574"/>
            <a:ext cx="0" cy="924332"/>
          </a:xfrm>
          <a:prstGeom prst="line">
            <a:avLst/>
          </a:prstGeom>
          <a:noFill/>
          <a:ln w="15875">
            <a:solidFill>
              <a:srgbClr val="8FA0B8"/>
            </a:solidFill>
            <a:prstDash val="solid"/>
          </a:ln>
        </p:spPr>
      </p:sp>
      <p:sp>
        <p:nvSpPr>
          <p:cNvPr id="69" name="edge"/>
          <p:cNvSpPr/>
          <p:nvPr/>
        </p:nvSpPr>
        <p:spPr>
          <a:xfrm flipV="1">
            <a:off x="10344012" y="4023242"/>
            <a:ext cx="0" cy="924332"/>
          </a:xfrm>
          <a:prstGeom prst="line">
            <a:avLst/>
          </a:prstGeom>
          <a:noFill/>
          <a:ln w="15875">
            <a:solidFill>
              <a:srgbClr val="8FA0B8"/>
            </a:solidFill>
            <a:prstDash val="solid"/>
            <a:tailEnd type="triangle"/>
          </a:ln>
        </p:spPr>
      </p:sp>
      <p:sp>
        <p:nvSpPr>
          <p:cNvPr id="70" name="edge"/>
          <p:cNvSpPr/>
          <p:nvPr/>
        </p:nvSpPr>
        <p:spPr>
          <a:xfrm flipV="1">
            <a:off x="2825816" y="3256466"/>
            <a:ext cx="0" cy="367632"/>
          </a:xfrm>
          <a:prstGeom prst="line">
            <a:avLst/>
          </a:prstGeom>
          <a:noFill/>
          <a:ln w="15875">
            <a:solidFill>
              <a:srgbClr val="8FA0B8"/>
            </a:solidFill>
            <a:prstDash val="solid"/>
          </a:ln>
        </p:spPr>
      </p:sp>
      <p:sp>
        <p:nvSpPr>
          <p:cNvPr id="71" name="edge"/>
          <p:cNvSpPr/>
          <p:nvPr/>
        </p:nvSpPr>
        <p:spPr>
          <a:xfrm flipV="1">
            <a:off x="2825816" y="2888834"/>
            <a:ext cx="0" cy="367632"/>
          </a:xfrm>
          <a:prstGeom prst="line">
            <a:avLst/>
          </a:prstGeom>
          <a:noFill/>
          <a:ln w="15875">
            <a:solidFill>
              <a:srgbClr val="8FA0B8"/>
            </a:solidFill>
            <a:prstDash val="solid"/>
            <a:tailEnd type="triangle"/>
          </a:ln>
        </p:spPr>
      </p:sp>
      <p:sp>
        <p:nvSpPr>
          <p:cNvPr id="72" name="edge"/>
          <p:cNvSpPr/>
          <p:nvPr/>
        </p:nvSpPr>
        <p:spPr>
          <a:xfrm flipV="1">
            <a:off x="4705365" y="3540068"/>
            <a:ext cx="0" cy="84030"/>
          </a:xfrm>
          <a:prstGeom prst="line">
            <a:avLst/>
          </a:prstGeom>
          <a:noFill/>
          <a:ln w="15875">
            <a:solidFill>
              <a:srgbClr val="8FA0B8"/>
            </a:solidFill>
            <a:prstDash val="solid"/>
          </a:ln>
        </p:spPr>
      </p:sp>
      <p:sp>
        <p:nvSpPr>
          <p:cNvPr id="73" name="edge"/>
          <p:cNvSpPr/>
          <p:nvPr/>
        </p:nvSpPr>
        <p:spPr>
          <a:xfrm flipV="1">
            <a:off x="4705365" y="3456038"/>
            <a:ext cx="0" cy="84030"/>
          </a:xfrm>
          <a:prstGeom prst="line">
            <a:avLst/>
          </a:prstGeom>
          <a:noFill/>
          <a:ln w="15875">
            <a:solidFill>
              <a:srgbClr val="8FA0B8"/>
            </a:solidFill>
            <a:prstDash val="solid"/>
            <a:tailEnd type="triangle"/>
          </a:ln>
        </p:spPr>
      </p:sp>
      <p:sp>
        <p:nvSpPr>
          <p:cNvPr id="74" name="edge"/>
          <p:cNvSpPr/>
          <p:nvPr/>
        </p:nvSpPr>
        <p:spPr>
          <a:xfrm flipV="1">
            <a:off x="5606781" y="2972864"/>
            <a:ext cx="0" cy="651234"/>
          </a:xfrm>
          <a:prstGeom prst="line">
            <a:avLst/>
          </a:prstGeom>
          <a:noFill/>
          <a:ln w="15875">
            <a:solidFill>
              <a:srgbClr val="8FA0B8"/>
            </a:solidFill>
            <a:prstDash val="solid"/>
          </a:ln>
        </p:spPr>
      </p:sp>
      <p:sp>
        <p:nvSpPr>
          <p:cNvPr id="75" name="edge"/>
          <p:cNvSpPr/>
          <p:nvPr/>
        </p:nvSpPr>
        <p:spPr>
          <a:xfrm flipH="1">
            <a:off x="4705365" y="2972864"/>
            <a:ext cx="901416" cy="0"/>
          </a:xfrm>
          <a:prstGeom prst="line">
            <a:avLst/>
          </a:prstGeom>
          <a:noFill/>
          <a:ln w="15875">
            <a:solidFill>
              <a:srgbClr val="8FA0B8"/>
            </a:solidFill>
            <a:prstDash val="solid"/>
          </a:ln>
        </p:spPr>
      </p:sp>
      <p:sp>
        <p:nvSpPr>
          <p:cNvPr id="76" name="edge"/>
          <p:cNvSpPr/>
          <p:nvPr/>
        </p:nvSpPr>
        <p:spPr>
          <a:xfrm flipV="1">
            <a:off x="4705365" y="2321630"/>
            <a:ext cx="0" cy="651234"/>
          </a:xfrm>
          <a:prstGeom prst="line">
            <a:avLst/>
          </a:prstGeom>
          <a:noFill/>
          <a:ln w="15875">
            <a:solidFill>
              <a:srgbClr val="8FA0B8"/>
            </a:solidFill>
            <a:prstDash val="solid"/>
            <a:tailEnd type="triangle"/>
          </a:ln>
        </p:spPr>
      </p:sp>
      <p:sp>
        <p:nvSpPr>
          <p:cNvPr id="77" name="edge"/>
          <p:cNvSpPr/>
          <p:nvPr/>
        </p:nvSpPr>
        <p:spPr>
          <a:xfrm>
            <a:off x="5117715" y="6071478"/>
            <a:ext cx="527425" cy="0"/>
          </a:xfrm>
          <a:prstGeom prst="line">
            <a:avLst/>
          </a:prstGeom>
          <a:noFill/>
          <a:ln w="15875">
            <a:solidFill>
              <a:srgbClr val="8FA0B8"/>
            </a:solidFill>
            <a:prstDash val="solid"/>
          </a:ln>
        </p:spPr>
      </p:sp>
      <p:sp>
        <p:nvSpPr>
          <p:cNvPr id="78" name="edge"/>
          <p:cNvSpPr/>
          <p:nvPr/>
        </p:nvSpPr>
        <p:spPr>
          <a:xfrm flipV="1">
            <a:off x="5645139" y="3823670"/>
            <a:ext cx="0" cy="2247808"/>
          </a:xfrm>
          <a:prstGeom prst="line">
            <a:avLst/>
          </a:prstGeom>
          <a:noFill/>
          <a:ln w="15875">
            <a:solidFill>
              <a:srgbClr val="8FA0B8"/>
            </a:solidFill>
            <a:prstDash val="solid"/>
          </a:ln>
        </p:spPr>
      </p:sp>
      <p:sp>
        <p:nvSpPr>
          <p:cNvPr id="79" name="edge"/>
          <p:cNvSpPr/>
          <p:nvPr/>
        </p:nvSpPr>
        <p:spPr>
          <a:xfrm>
            <a:off x="5645139" y="3823670"/>
            <a:ext cx="527425" cy="0"/>
          </a:xfrm>
          <a:prstGeom prst="line">
            <a:avLst/>
          </a:prstGeom>
          <a:noFill/>
          <a:ln w="15875">
            <a:solidFill>
              <a:srgbClr val="8FA0B8"/>
            </a:solidFill>
            <a:prstDash val="solid"/>
            <a:tailEnd type="triangle"/>
          </a:ln>
        </p:spPr>
      </p:sp>
      <p:sp>
        <p:nvSpPr>
          <p:cNvPr id="80" name="edge"/>
          <p:cNvSpPr/>
          <p:nvPr/>
        </p:nvSpPr>
        <p:spPr>
          <a:xfrm>
            <a:off x="7486330" y="4590446"/>
            <a:ext cx="0" cy="73526"/>
          </a:xfrm>
          <a:prstGeom prst="line">
            <a:avLst/>
          </a:prstGeom>
          <a:noFill/>
          <a:ln w="15875">
            <a:solidFill>
              <a:srgbClr val="8FA0B8"/>
            </a:solidFill>
            <a:prstDash val="solid"/>
          </a:ln>
        </p:spPr>
      </p:sp>
      <p:sp>
        <p:nvSpPr>
          <p:cNvPr id="81" name="edge"/>
          <p:cNvSpPr/>
          <p:nvPr/>
        </p:nvSpPr>
        <p:spPr>
          <a:xfrm flipH="1">
            <a:off x="6584914" y="4663972"/>
            <a:ext cx="901416" cy="0"/>
          </a:xfrm>
          <a:prstGeom prst="line">
            <a:avLst/>
          </a:prstGeom>
          <a:noFill/>
          <a:ln w="15875">
            <a:solidFill>
              <a:srgbClr val="8FA0B8"/>
            </a:solidFill>
            <a:prstDash val="solid"/>
          </a:ln>
        </p:spPr>
      </p:sp>
      <p:sp>
        <p:nvSpPr>
          <p:cNvPr id="82" name="edge"/>
          <p:cNvSpPr/>
          <p:nvPr/>
        </p:nvSpPr>
        <p:spPr>
          <a:xfrm>
            <a:off x="6584914" y="4663972"/>
            <a:ext cx="0" cy="73526"/>
          </a:xfrm>
          <a:prstGeom prst="line">
            <a:avLst/>
          </a:prstGeom>
          <a:noFill/>
          <a:ln w="15875">
            <a:solidFill>
              <a:srgbClr val="8FA0B8"/>
            </a:solidFill>
            <a:prstDash val="solid"/>
            <a:tailEnd type="triangle"/>
          </a:ln>
        </p:spPr>
      </p:sp>
      <p:sp>
        <p:nvSpPr>
          <p:cNvPr id="83" name="edge"/>
          <p:cNvSpPr/>
          <p:nvPr/>
        </p:nvSpPr>
        <p:spPr>
          <a:xfrm>
            <a:off x="10756362" y="6071478"/>
            <a:ext cx="38358" cy="0"/>
          </a:xfrm>
          <a:prstGeom prst="line">
            <a:avLst/>
          </a:prstGeom>
          <a:noFill/>
          <a:ln w="15875">
            <a:solidFill>
              <a:srgbClr val="8FA0B8"/>
            </a:solidFill>
            <a:prstDash val="solid"/>
          </a:ln>
        </p:spPr>
      </p:sp>
      <p:sp>
        <p:nvSpPr>
          <p:cNvPr id="84" name="edge"/>
          <p:cNvSpPr/>
          <p:nvPr/>
        </p:nvSpPr>
        <p:spPr>
          <a:xfrm>
            <a:off x="10794721" y="6071478"/>
            <a:ext cx="38358" cy="0"/>
          </a:xfrm>
          <a:prstGeom prst="line">
            <a:avLst/>
          </a:prstGeom>
          <a:noFill/>
          <a:ln w="15875">
            <a:solidFill>
              <a:srgbClr val="8FA0B8"/>
            </a:solidFill>
            <a:prstDash val="solid"/>
            <a:tailEnd type="triangle"/>
          </a:ln>
        </p:spPr>
      </p:sp>
      <p:sp>
        <p:nvSpPr>
          <p:cNvPr id="85" name="edge"/>
          <p:cNvSpPr/>
          <p:nvPr/>
        </p:nvSpPr>
        <p:spPr>
          <a:xfrm>
            <a:off x="9778230" y="3823670"/>
            <a:ext cx="527425" cy="0"/>
          </a:xfrm>
          <a:prstGeom prst="line">
            <a:avLst/>
          </a:prstGeom>
          <a:noFill/>
          <a:ln w="15875">
            <a:solidFill>
              <a:srgbClr val="8FA0B8"/>
            </a:solidFill>
            <a:prstDash val="solid"/>
          </a:ln>
        </p:spPr>
      </p:sp>
      <p:sp>
        <p:nvSpPr>
          <p:cNvPr id="86" name="edge"/>
          <p:cNvSpPr/>
          <p:nvPr/>
        </p:nvSpPr>
        <p:spPr>
          <a:xfrm>
            <a:off x="10305654" y="3823670"/>
            <a:ext cx="527425" cy="0"/>
          </a:xfrm>
          <a:prstGeom prst="line">
            <a:avLst/>
          </a:prstGeom>
          <a:noFill/>
          <a:ln w="15875">
            <a:solidFill>
              <a:srgbClr val="8FA0B8"/>
            </a:solidFill>
            <a:prstDash val="solid"/>
            <a:tailEnd type="triangle"/>
          </a:ln>
        </p:spPr>
      </p:sp>
      <p:sp>
        <p:nvSpPr>
          <p:cNvPr id="87" name="edge"/>
          <p:cNvSpPr/>
          <p:nvPr/>
        </p:nvSpPr>
        <p:spPr>
          <a:xfrm flipV="1">
            <a:off x="10344012" y="2972864"/>
            <a:ext cx="0" cy="651234"/>
          </a:xfrm>
          <a:prstGeom prst="line">
            <a:avLst/>
          </a:prstGeom>
          <a:noFill/>
          <a:ln w="15875">
            <a:solidFill>
              <a:srgbClr val="8FA0B8"/>
            </a:solidFill>
            <a:prstDash val="solid"/>
          </a:ln>
        </p:spPr>
      </p:sp>
      <p:sp>
        <p:nvSpPr>
          <p:cNvPr id="88" name="edge"/>
          <p:cNvSpPr/>
          <p:nvPr/>
        </p:nvSpPr>
        <p:spPr>
          <a:xfrm flipV="1">
            <a:off x="10344012" y="2321630"/>
            <a:ext cx="0" cy="651234"/>
          </a:xfrm>
          <a:prstGeom prst="line">
            <a:avLst/>
          </a:prstGeom>
          <a:noFill/>
          <a:ln w="15875">
            <a:solidFill>
              <a:srgbClr val="8FA0B8"/>
            </a:solidFill>
            <a:prstDash val="solid"/>
            <a:tailEnd type="triangle"/>
          </a:ln>
        </p:spPr>
      </p:sp>
      <p:sp>
        <p:nvSpPr>
          <p:cNvPr id="89" name="edge:exception"/>
          <p:cNvSpPr/>
          <p:nvPr/>
        </p:nvSpPr>
        <p:spPr>
          <a:xfrm flipV="1">
            <a:off x="2825816" y="2426668"/>
            <a:ext cx="0" cy="63023"/>
          </a:xfrm>
          <a:prstGeom prst="line">
            <a:avLst/>
          </a:prstGeom>
          <a:noFill/>
          <a:ln w="15875">
            <a:solidFill>
              <a:srgbClr val="E8832A"/>
            </a:solidFill>
            <a:prstDash val="dash"/>
          </a:ln>
        </p:spPr>
      </p:sp>
      <p:sp>
        <p:nvSpPr>
          <p:cNvPr id="90" name="edge:exception"/>
          <p:cNvSpPr/>
          <p:nvPr/>
        </p:nvSpPr>
        <p:spPr>
          <a:xfrm flipH="1">
            <a:off x="1838093" y="2426668"/>
            <a:ext cx="987722" cy="0"/>
          </a:xfrm>
          <a:prstGeom prst="line">
            <a:avLst/>
          </a:prstGeom>
          <a:noFill/>
          <a:ln w="15875">
            <a:solidFill>
              <a:srgbClr val="E8832A"/>
            </a:solidFill>
            <a:prstDash val="dash"/>
          </a:ln>
        </p:spPr>
      </p:sp>
      <p:sp>
        <p:nvSpPr>
          <p:cNvPr id="91" name="edge:exception"/>
          <p:cNvSpPr/>
          <p:nvPr/>
        </p:nvSpPr>
        <p:spPr>
          <a:xfrm>
            <a:off x="1838093" y="2426668"/>
            <a:ext cx="0" cy="63023"/>
          </a:xfrm>
          <a:prstGeom prst="line">
            <a:avLst/>
          </a:prstGeom>
          <a:noFill/>
          <a:ln w="15875">
            <a:solidFill>
              <a:srgbClr val="E8832A"/>
            </a:solidFill>
            <a:prstDash val="dash"/>
            <a:tailEnd type="triangle"/>
          </a:ln>
        </p:spPr>
      </p:sp>
      <p:sp>
        <p:nvSpPr>
          <p:cNvPr id="92" name="edge:exception"/>
          <p:cNvSpPr/>
          <p:nvPr/>
        </p:nvSpPr>
        <p:spPr>
          <a:xfrm flipV="1">
            <a:off x="4705365" y="2993872"/>
            <a:ext cx="0" cy="63023"/>
          </a:xfrm>
          <a:prstGeom prst="line">
            <a:avLst/>
          </a:prstGeom>
          <a:noFill/>
          <a:ln w="15875">
            <a:solidFill>
              <a:srgbClr val="E8832A"/>
            </a:solidFill>
            <a:prstDash val="dash"/>
          </a:ln>
        </p:spPr>
      </p:sp>
      <p:sp>
        <p:nvSpPr>
          <p:cNvPr id="93" name="edge:exception"/>
          <p:cNvSpPr/>
          <p:nvPr/>
        </p:nvSpPr>
        <p:spPr>
          <a:xfrm flipH="1">
            <a:off x="2825816" y="2993872"/>
            <a:ext cx="1879549" cy="0"/>
          </a:xfrm>
          <a:prstGeom prst="line">
            <a:avLst/>
          </a:prstGeom>
          <a:noFill/>
          <a:ln w="15875">
            <a:solidFill>
              <a:srgbClr val="E8832A"/>
            </a:solidFill>
            <a:prstDash val="dash"/>
          </a:ln>
        </p:spPr>
      </p:sp>
      <p:sp>
        <p:nvSpPr>
          <p:cNvPr id="94" name="edge:exception"/>
          <p:cNvSpPr/>
          <p:nvPr/>
        </p:nvSpPr>
        <p:spPr>
          <a:xfrm>
            <a:off x="2825816" y="2993872"/>
            <a:ext cx="0" cy="63023"/>
          </a:xfrm>
          <a:prstGeom prst="line">
            <a:avLst/>
          </a:prstGeom>
          <a:noFill/>
          <a:ln w="15875">
            <a:solidFill>
              <a:srgbClr val="E8832A"/>
            </a:solidFill>
            <a:prstDash val="dash"/>
            <a:tailEnd type="triangle"/>
          </a:ln>
        </p:spPr>
      </p:sp>
      <p:sp>
        <p:nvSpPr>
          <p:cNvPr id="95" name="edge:exception"/>
          <p:cNvSpPr/>
          <p:nvPr/>
        </p:nvSpPr>
        <p:spPr>
          <a:xfrm flipV="1">
            <a:off x="4705365" y="1859464"/>
            <a:ext cx="0" cy="63023"/>
          </a:xfrm>
          <a:prstGeom prst="line">
            <a:avLst/>
          </a:prstGeom>
          <a:noFill/>
          <a:ln w="15875">
            <a:solidFill>
              <a:srgbClr val="E8832A"/>
            </a:solidFill>
            <a:prstDash val="dash"/>
          </a:ln>
        </p:spPr>
      </p:sp>
      <p:sp>
        <p:nvSpPr>
          <p:cNvPr id="96" name="edge:exception"/>
          <p:cNvSpPr/>
          <p:nvPr/>
        </p:nvSpPr>
        <p:spPr>
          <a:xfrm flipH="1">
            <a:off x="2825816" y="1859464"/>
            <a:ext cx="1879549" cy="0"/>
          </a:xfrm>
          <a:prstGeom prst="line">
            <a:avLst/>
          </a:prstGeom>
          <a:noFill/>
          <a:ln w="15875">
            <a:solidFill>
              <a:srgbClr val="E8832A"/>
            </a:solidFill>
            <a:prstDash val="dash"/>
          </a:ln>
        </p:spPr>
      </p:sp>
      <p:sp>
        <p:nvSpPr>
          <p:cNvPr id="97" name="edge:exception"/>
          <p:cNvSpPr/>
          <p:nvPr/>
        </p:nvSpPr>
        <p:spPr>
          <a:xfrm>
            <a:off x="2825816" y="1859464"/>
            <a:ext cx="0" cy="63023"/>
          </a:xfrm>
          <a:prstGeom prst="line">
            <a:avLst/>
          </a:prstGeom>
          <a:noFill/>
          <a:ln w="15875">
            <a:solidFill>
              <a:srgbClr val="E8832A"/>
            </a:solidFill>
            <a:prstDash val="dash"/>
            <a:tailEnd type="triangle"/>
          </a:ln>
        </p:spPr>
      </p:sp>
      <p:sp>
        <p:nvSpPr>
          <p:cNvPr id="98" name="edge:exception"/>
          <p:cNvSpPr/>
          <p:nvPr/>
        </p:nvSpPr>
        <p:spPr>
          <a:xfrm flipV="1">
            <a:off x="6584914" y="3540068"/>
            <a:ext cx="0" cy="84030"/>
          </a:xfrm>
          <a:prstGeom prst="line">
            <a:avLst/>
          </a:prstGeom>
          <a:noFill/>
          <a:ln w="15875">
            <a:solidFill>
              <a:srgbClr val="E8832A"/>
            </a:solidFill>
            <a:prstDash val="dash"/>
          </a:ln>
        </p:spPr>
      </p:sp>
      <p:sp>
        <p:nvSpPr>
          <p:cNvPr id="99" name="edge:exception"/>
          <p:cNvSpPr/>
          <p:nvPr/>
        </p:nvSpPr>
        <p:spPr>
          <a:xfrm flipH="1">
            <a:off x="2825816" y="3540068"/>
            <a:ext cx="3759098" cy="0"/>
          </a:xfrm>
          <a:prstGeom prst="line">
            <a:avLst/>
          </a:prstGeom>
          <a:noFill/>
          <a:ln w="15875">
            <a:solidFill>
              <a:srgbClr val="E8832A"/>
            </a:solidFill>
            <a:prstDash val="dash"/>
          </a:ln>
        </p:spPr>
      </p:sp>
      <p:sp>
        <p:nvSpPr>
          <p:cNvPr id="100" name="edge:exception"/>
          <p:cNvSpPr/>
          <p:nvPr/>
        </p:nvSpPr>
        <p:spPr>
          <a:xfrm flipV="1">
            <a:off x="2825816" y="3456038"/>
            <a:ext cx="0" cy="84030"/>
          </a:xfrm>
          <a:prstGeom prst="line">
            <a:avLst/>
          </a:prstGeom>
          <a:noFill/>
          <a:ln w="15875">
            <a:solidFill>
              <a:srgbClr val="E8832A"/>
            </a:solidFill>
            <a:prstDash val="dash"/>
            <a:tailEnd type="triangle"/>
          </a:ln>
        </p:spPr>
      </p:sp>
      <p:sp>
        <p:nvSpPr>
          <p:cNvPr id="101" name="edge:exception"/>
          <p:cNvSpPr/>
          <p:nvPr/>
        </p:nvSpPr>
        <p:spPr>
          <a:xfrm flipV="1">
            <a:off x="6584914" y="4663972"/>
            <a:ext cx="0" cy="73526"/>
          </a:xfrm>
          <a:prstGeom prst="line">
            <a:avLst/>
          </a:prstGeom>
          <a:noFill/>
          <a:ln w="15875">
            <a:solidFill>
              <a:srgbClr val="E8832A"/>
            </a:solidFill>
            <a:prstDash val="dash"/>
          </a:ln>
        </p:spPr>
      </p:sp>
      <p:sp>
        <p:nvSpPr>
          <p:cNvPr id="102" name="edge:exception"/>
          <p:cNvSpPr/>
          <p:nvPr/>
        </p:nvSpPr>
        <p:spPr>
          <a:xfrm flipV="1">
            <a:off x="6584914" y="4590446"/>
            <a:ext cx="0" cy="73526"/>
          </a:xfrm>
          <a:prstGeom prst="line">
            <a:avLst/>
          </a:prstGeom>
          <a:noFill/>
          <a:ln w="15875">
            <a:solidFill>
              <a:srgbClr val="E8832A"/>
            </a:solidFill>
            <a:prstDash val="dash"/>
            <a:tailEnd type="triangle"/>
          </a:ln>
        </p:spPr>
      </p:sp>
      <p:sp>
        <p:nvSpPr>
          <p:cNvPr id="103" name="edge:exception"/>
          <p:cNvSpPr/>
          <p:nvPr/>
        </p:nvSpPr>
        <p:spPr>
          <a:xfrm flipV="1">
            <a:off x="11245429" y="4947574"/>
            <a:ext cx="0" cy="924332"/>
          </a:xfrm>
          <a:prstGeom prst="line">
            <a:avLst/>
          </a:prstGeom>
          <a:noFill/>
          <a:ln w="15875">
            <a:solidFill>
              <a:srgbClr val="E8832A"/>
            </a:solidFill>
            <a:prstDash val="dash"/>
          </a:ln>
        </p:spPr>
      </p:sp>
      <p:sp>
        <p:nvSpPr>
          <p:cNvPr id="104" name="edge:exception"/>
          <p:cNvSpPr/>
          <p:nvPr/>
        </p:nvSpPr>
        <p:spPr>
          <a:xfrm flipH="1">
            <a:off x="2825816" y="4947574"/>
            <a:ext cx="8419613" cy="0"/>
          </a:xfrm>
          <a:prstGeom prst="line">
            <a:avLst/>
          </a:prstGeom>
          <a:noFill/>
          <a:ln w="15875">
            <a:solidFill>
              <a:srgbClr val="E8832A"/>
            </a:solidFill>
            <a:prstDash val="dash"/>
          </a:ln>
        </p:spPr>
      </p:sp>
      <p:sp>
        <p:nvSpPr>
          <p:cNvPr id="105" name="edge:exception"/>
          <p:cNvSpPr/>
          <p:nvPr/>
        </p:nvSpPr>
        <p:spPr>
          <a:xfrm flipV="1">
            <a:off x="2825816" y="4023242"/>
            <a:ext cx="0" cy="924332"/>
          </a:xfrm>
          <a:prstGeom prst="line">
            <a:avLst/>
          </a:prstGeom>
          <a:noFill/>
          <a:ln w="15875">
            <a:solidFill>
              <a:srgbClr val="E8832A"/>
            </a:solidFill>
            <a:prstDash val="dash"/>
            <a:tailEnd type="triangle"/>
          </a:ln>
        </p:spPr>
      </p:sp>
      <p:sp>
        <p:nvSpPr>
          <p:cNvPr id="106" name="edge:exception"/>
          <p:cNvSpPr/>
          <p:nvPr/>
        </p:nvSpPr>
        <p:spPr>
          <a:xfrm flipV="1">
            <a:off x="11245429" y="3561076"/>
            <a:ext cx="0" cy="63023"/>
          </a:xfrm>
          <a:prstGeom prst="line">
            <a:avLst/>
          </a:prstGeom>
          <a:noFill/>
          <a:ln w="15875">
            <a:solidFill>
              <a:srgbClr val="E8832A"/>
            </a:solidFill>
            <a:prstDash val="dash"/>
          </a:ln>
        </p:spPr>
      </p:sp>
      <p:sp>
        <p:nvSpPr>
          <p:cNvPr id="107" name="edge:exception"/>
          <p:cNvSpPr/>
          <p:nvPr/>
        </p:nvSpPr>
        <p:spPr>
          <a:xfrm flipH="1">
            <a:off x="8464463" y="3561076"/>
            <a:ext cx="2780966" cy="0"/>
          </a:xfrm>
          <a:prstGeom prst="line">
            <a:avLst/>
          </a:prstGeom>
          <a:noFill/>
          <a:ln w="15875">
            <a:solidFill>
              <a:srgbClr val="E8832A"/>
            </a:solidFill>
            <a:prstDash val="dash"/>
          </a:ln>
        </p:spPr>
      </p:sp>
      <p:sp>
        <p:nvSpPr>
          <p:cNvPr id="108" name="edge:exception"/>
          <p:cNvSpPr/>
          <p:nvPr/>
        </p:nvSpPr>
        <p:spPr>
          <a:xfrm>
            <a:off x="8464463" y="3561076"/>
            <a:ext cx="0" cy="63023"/>
          </a:xfrm>
          <a:prstGeom prst="line">
            <a:avLst/>
          </a:prstGeom>
          <a:noFill/>
          <a:ln w="15875">
            <a:solidFill>
              <a:srgbClr val="E8832A"/>
            </a:solidFill>
            <a:prstDash val="dash"/>
            <a:tailEnd type="triangle"/>
          </a:ln>
        </p:spPr>
      </p:sp>
      <p:sp>
        <p:nvSpPr>
          <p:cNvPr id="109" name="edge:exception"/>
          <p:cNvSpPr/>
          <p:nvPr/>
        </p:nvSpPr>
        <p:spPr>
          <a:xfrm flipV="1">
            <a:off x="10344012" y="1859464"/>
            <a:ext cx="0" cy="63023"/>
          </a:xfrm>
          <a:prstGeom prst="line">
            <a:avLst/>
          </a:prstGeom>
          <a:noFill/>
          <a:ln w="15875">
            <a:solidFill>
              <a:srgbClr val="E8832A"/>
            </a:solidFill>
            <a:prstDash val="dash"/>
          </a:ln>
        </p:spPr>
      </p:sp>
      <p:sp>
        <p:nvSpPr>
          <p:cNvPr id="110" name="edge:exception"/>
          <p:cNvSpPr/>
          <p:nvPr/>
        </p:nvSpPr>
        <p:spPr>
          <a:xfrm flipH="1">
            <a:off x="2825816" y="1859464"/>
            <a:ext cx="7518197" cy="0"/>
          </a:xfrm>
          <a:prstGeom prst="line">
            <a:avLst/>
          </a:prstGeom>
          <a:noFill/>
          <a:ln w="15875">
            <a:solidFill>
              <a:srgbClr val="E8832A"/>
            </a:solidFill>
            <a:prstDash val="dash"/>
          </a:ln>
        </p:spPr>
      </p:sp>
      <p:sp>
        <p:nvSpPr>
          <p:cNvPr id="111" name="edge:exception"/>
          <p:cNvSpPr/>
          <p:nvPr/>
        </p:nvSpPr>
        <p:spPr>
          <a:xfrm>
            <a:off x="2825816" y="1859464"/>
            <a:ext cx="0" cy="63023"/>
          </a:xfrm>
          <a:prstGeom prst="line">
            <a:avLst/>
          </a:prstGeom>
          <a:noFill/>
          <a:ln w="15875">
            <a:solidFill>
              <a:srgbClr val="E8832A"/>
            </a:solidFill>
            <a:prstDash val="dash"/>
            <a:tailEnd type="triangle"/>
          </a:ln>
        </p:spPr>
      </p:sp>
      <p:sp>
        <p:nvSpPr>
          <p:cNvPr id="112" name="box:b1"/>
          <p:cNvSpPr/>
          <p:nvPr/>
        </p:nvSpPr>
        <p:spPr>
          <a:xfrm>
            <a:off x="1425743" y="1920890"/>
            <a:ext cx="824700" cy="402336"/>
          </a:xfrm>
          <a:prstGeom prst="roundRect">
            <a:avLst>
              <a:gd name="adj" fmla="val 18182"/>
            </a:avLst>
          </a:prstGeom>
          <a:solidFill>
            <a:srgbClr val="FFFFFF"/>
          </a:solidFill>
          <a:ln w="15875">
            <a:solidFill>
              <a:srgbClr val="0B1F3A"/>
            </a:solidFill>
            <a:prstDash val="solid"/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Raise spend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request</a:t>
            </a:r>
            <a:endParaRPr lang="en-US" sz="1100" dirty="0"/>
          </a:p>
        </p:txBody>
      </p:sp>
      <p:sp>
        <p:nvSpPr>
          <p:cNvPr id="113" name="badge"/>
          <p:cNvSpPr/>
          <p:nvPr/>
        </p:nvSpPr>
        <p:spPr>
          <a:xfrm>
            <a:off x="1316015" y="1811162"/>
            <a:ext cx="219456" cy="219456"/>
          </a:xfrm>
          <a:prstGeom prst="ellipse">
            <a:avLst/>
          </a:prstGeom>
          <a:solidFill>
            <a:srgbClr val="0B1F3A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114" name="box:b2"/>
          <p:cNvSpPr/>
          <p:nvPr/>
        </p:nvSpPr>
        <p:spPr>
          <a:xfrm>
            <a:off x="1425743" y="2488094"/>
            <a:ext cx="824700" cy="402336"/>
          </a:xfrm>
          <a:prstGeom prst="roundRect">
            <a:avLst>
              <a:gd name="adj" fmla="val 18182"/>
            </a:avLst>
          </a:prstGeom>
          <a:solidFill>
            <a:srgbClr val="FFFFFF"/>
          </a:solidFill>
          <a:ln w="15875">
            <a:solidFill>
              <a:srgbClr val="0B1F3A"/>
            </a:solidFill>
            <a:prstDash val="solid"/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Issue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purchase</a:t>
            </a:r>
            <a:endParaRPr lang="en-US" sz="1100" dirty="0"/>
          </a:p>
        </p:txBody>
      </p:sp>
      <p:sp>
        <p:nvSpPr>
          <p:cNvPr id="115" name="badge"/>
          <p:cNvSpPr/>
          <p:nvPr/>
        </p:nvSpPr>
        <p:spPr>
          <a:xfrm>
            <a:off x="1316015" y="2378366"/>
            <a:ext cx="219456" cy="219456"/>
          </a:xfrm>
          <a:prstGeom prst="ellipse">
            <a:avLst/>
          </a:prstGeom>
          <a:solidFill>
            <a:srgbClr val="0B1F3A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116" name="box:b3"/>
          <p:cNvSpPr/>
          <p:nvPr/>
        </p:nvSpPr>
        <p:spPr>
          <a:xfrm>
            <a:off x="2413465" y="3055298"/>
            <a:ext cx="824700" cy="402336"/>
          </a:xfrm>
          <a:prstGeom prst="roundRect">
            <a:avLst>
              <a:gd name="adj" fmla="val 18182"/>
            </a:avLst>
          </a:prstGeom>
          <a:solidFill>
            <a:srgbClr val="FFFFFF"/>
          </a:solidFill>
          <a:ln w="15875">
            <a:solidFill>
              <a:srgbClr val="0B1F3A"/>
            </a:solidFill>
            <a:prstDash val="solid"/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Send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invoice</a:t>
            </a:r>
            <a:endParaRPr lang="en-US" sz="1100" dirty="0"/>
          </a:p>
        </p:txBody>
      </p:sp>
      <p:sp>
        <p:nvSpPr>
          <p:cNvPr id="117" name="badge"/>
          <p:cNvSpPr/>
          <p:nvPr/>
        </p:nvSpPr>
        <p:spPr>
          <a:xfrm>
            <a:off x="2303737" y="2945570"/>
            <a:ext cx="219456" cy="219456"/>
          </a:xfrm>
          <a:prstGeom prst="ellipse">
            <a:avLst/>
          </a:prstGeom>
          <a:solidFill>
            <a:srgbClr val="0B1F3A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18" name="box:b4"/>
          <p:cNvSpPr/>
          <p:nvPr/>
        </p:nvSpPr>
        <p:spPr>
          <a:xfrm>
            <a:off x="2413465" y="1920890"/>
            <a:ext cx="824700" cy="402336"/>
          </a:xfrm>
          <a:prstGeom prst="roundRect">
            <a:avLst>
              <a:gd name="adj" fmla="val 18182"/>
            </a:avLst>
          </a:prstGeom>
          <a:solidFill>
            <a:srgbClr val="FFFFFF"/>
          </a:solidFill>
          <a:ln w="15875">
            <a:solidFill>
              <a:srgbClr val="0B1F3A"/>
            </a:solidFill>
            <a:prstDash val="solid"/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receipt</a:t>
            </a:r>
            <a:endParaRPr lang="en-US" sz="1100" dirty="0"/>
          </a:p>
        </p:txBody>
      </p:sp>
      <p:sp>
        <p:nvSpPr>
          <p:cNvPr id="119" name="badge"/>
          <p:cNvSpPr/>
          <p:nvPr/>
        </p:nvSpPr>
        <p:spPr>
          <a:xfrm>
            <a:off x="2303737" y="1811162"/>
            <a:ext cx="219456" cy="219456"/>
          </a:xfrm>
          <a:prstGeom prst="ellipse">
            <a:avLst/>
          </a:prstGeom>
          <a:solidFill>
            <a:srgbClr val="0B1F3A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120" name="box:b5"/>
          <p:cNvSpPr/>
          <p:nvPr/>
        </p:nvSpPr>
        <p:spPr>
          <a:xfrm>
            <a:off x="2413465" y="3622502"/>
            <a:ext cx="824700" cy="402336"/>
          </a:xfrm>
          <a:prstGeom prst="roundRect">
            <a:avLst>
              <a:gd name="adj" fmla="val 18182"/>
            </a:avLst>
          </a:prstGeom>
          <a:solidFill>
            <a:srgbClr val="FFFFFF"/>
          </a:solidFill>
          <a:ln w="15875">
            <a:solidFill>
              <a:srgbClr val="0B1F3A"/>
            </a:solidFill>
            <a:prstDash val="solid"/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and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 invoice</a:t>
            </a:r>
            <a:endParaRPr lang="en-US" sz="1100" dirty="0"/>
          </a:p>
        </p:txBody>
      </p:sp>
      <p:sp>
        <p:nvSpPr>
          <p:cNvPr id="121" name="badge"/>
          <p:cNvSpPr/>
          <p:nvPr/>
        </p:nvSpPr>
        <p:spPr>
          <a:xfrm>
            <a:off x="2303737" y="3512774"/>
            <a:ext cx="219456" cy="219456"/>
          </a:xfrm>
          <a:prstGeom prst="ellipse">
            <a:avLst/>
          </a:prstGeom>
          <a:solidFill>
            <a:srgbClr val="0B1F3A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  <p:sp>
        <p:nvSpPr>
          <p:cNvPr id="122" name="box:b6"/>
          <p:cNvSpPr/>
          <p:nvPr/>
        </p:nvSpPr>
        <p:spPr>
          <a:xfrm>
            <a:off x="3314882" y="3622502"/>
            <a:ext cx="824700" cy="402336"/>
          </a:xfrm>
          <a:prstGeom prst="roundRect">
            <a:avLst>
              <a:gd name="adj" fmla="val 18182"/>
            </a:avLst>
          </a:prstGeom>
          <a:solidFill>
            <a:srgbClr val="FFFFFF"/>
          </a:solidFill>
          <a:ln w="15875">
            <a:solidFill>
              <a:srgbClr val="0B1F3A"/>
            </a:solidFill>
            <a:prstDash val="solid"/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Re-key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invoice</a:t>
            </a:r>
            <a:endParaRPr lang="en-US" sz="1100" dirty="0"/>
          </a:p>
        </p:txBody>
      </p:sp>
      <p:sp>
        <p:nvSpPr>
          <p:cNvPr id="123" name="badge"/>
          <p:cNvSpPr/>
          <p:nvPr/>
        </p:nvSpPr>
        <p:spPr>
          <a:xfrm>
            <a:off x="3205154" y="3512774"/>
            <a:ext cx="219456" cy="219456"/>
          </a:xfrm>
          <a:prstGeom prst="ellipse">
            <a:avLst/>
          </a:prstGeom>
          <a:solidFill>
            <a:srgbClr val="0B1F3A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  <p:sp>
        <p:nvSpPr>
          <p:cNvPr id="124" name="box:b7"/>
          <p:cNvSpPr/>
          <p:nvPr/>
        </p:nvSpPr>
        <p:spPr>
          <a:xfrm>
            <a:off x="4293015" y="3622502"/>
            <a:ext cx="824700" cy="402336"/>
          </a:xfrm>
          <a:prstGeom prst="roundRect">
            <a:avLst>
              <a:gd name="adj" fmla="val 18182"/>
            </a:avLst>
          </a:prstGeom>
          <a:solidFill>
            <a:srgbClr val="FFFFFF"/>
          </a:solidFill>
          <a:ln w="15875">
            <a:solidFill>
              <a:srgbClr val="0B1F3A"/>
            </a:solidFill>
            <a:prstDash val="solid"/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Look up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vendor and</a:t>
            </a:r>
            <a:endParaRPr lang="en-US" sz="1100" dirty="0"/>
          </a:p>
        </p:txBody>
      </p:sp>
      <p:sp>
        <p:nvSpPr>
          <p:cNvPr id="125" name="badge"/>
          <p:cNvSpPr/>
          <p:nvPr/>
        </p:nvSpPr>
        <p:spPr>
          <a:xfrm>
            <a:off x="4183287" y="3512774"/>
            <a:ext cx="219456" cy="219456"/>
          </a:xfrm>
          <a:prstGeom prst="ellipse">
            <a:avLst/>
          </a:prstGeom>
          <a:solidFill>
            <a:srgbClr val="0B1F3A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100" dirty="0"/>
          </a:p>
        </p:txBody>
      </p:sp>
      <p:sp>
        <p:nvSpPr>
          <p:cNvPr id="126" name="box:b8"/>
          <p:cNvSpPr/>
          <p:nvPr/>
        </p:nvSpPr>
        <p:spPr>
          <a:xfrm>
            <a:off x="5194431" y="3622502"/>
            <a:ext cx="824700" cy="402336"/>
          </a:xfrm>
          <a:prstGeom prst="roundRect">
            <a:avLst>
              <a:gd name="adj" fmla="val 18182"/>
            </a:avLst>
          </a:prstGeom>
          <a:solidFill>
            <a:srgbClr val="FFFFFF"/>
          </a:solidFill>
          <a:ln w="15875">
            <a:solidFill>
              <a:srgbClr val="0B1F3A"/>
            </a:solidFill>
            <a:prstDash val="solid"/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 the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invoice</a:t>
            </a:r>
            <a:endParaRPr lang="en-US" sz="1100" dirty="0"/>
          </a:p>
        </p:txBody>
      </p:sp>
      <p:sp>
        <p:nvSpPr>
          <p:cNvPr id="127" name="badge"/>
          <p:cNvSpPr/>
          <p:nvPr/>
        </p:nvSpPr>
        <p:spPr>
          <a:xfrm>
            <a:off x="5084703" y="3512774"/>
            <a:ext cx="219456" cy="219456"/>
          </a:xfrm>
          <a:prstGeom prst="ellipse">
            <a:avLst/>
          </a:prstGeom>
          <a:solidFill>
            <a:srgbClr val="0B1F3A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100" dirty="0"/>
          </a:p>
        </p:txBody>
      </p:sp>
      <p:sp>
        <p:nvSpPr>
          <p:cNvPr id="128" name="box:b9"/>
          <p:cNvSpPr/>
          <p:nvPr/>
        </p:nvSpPr>
        <p:spPr>
          <a:xfrm>
            <a:off x="4293015" y="5870310"/>
            <a:ext cx="824700" cy="402336"/>
          </a:xfrm>
          <a:prstGeom prst="roundRect">
            <a:avLst>
              <a:gd name="adj" fmla="val 18182"/>
            </a:avLst>
          </a:prstGeom>
          <a:solidFill>
            <a:srgbClr val="FFFFFF"/>
          </a:solidFill>
          <a:ln w="15875">
            <a:solidFill>
              <a:srgbClr val="0B1F3A"/>
            </a:solidFill>
            <a:prstDash val="solid"/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Match to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order</a:t>
            </a:r>
            <a:endParaRPr lang="en-US" sz="1100" dirty="0"/>
          </a:p>
        </p:txBody>
      </p:sp>
      <p:sp>
        <p:nvSpPr>
          <p:cNvPr id="129" name="badge"/>
          <p:cNvSpPr/>
          <p:nvPr/>
        </p:nvSpPr>
        <p:spPr>
          <a:xfrm>
            <a:off x="4183287" y="5760582"/>
            <a:ext cx="219456" cy="219456"/>
          </a:xfrm>
          <a:prstGeom prst="ellipse">
            <a:avLst/>
          </a:prstGeom>
          <a:solidFill>
            <a:srgbClr val="0B1F3A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100" dirty="0"/>
          </a:p>
        </p:txBody>
      </p:sp>
      <p:sp>
        <p:nvSpPr>
          <p:cNvPr id="130" name="box:b10"/>
          <p:cNvSpPr/>
          <p:nvPr/>
        </p:nvSpPr>
        <p:spPr>
          <a:xfrm>
            <a:off x="6172564" y="4189706"/>
            <a:ext cx="824700" cy="402336"/>
          </a:xfrm>
          <a:prstGeom prst="roundRect">
            <a:avLst>
              <a:gd name="adj" fmla="val 18182"/>
            </a:avLst>
          </a:prstGeom>
          <a:solidFill>
            <a:srgbClr val="FFFFFF"/>
          </a:solidFill>
          <a:ln w="15875">
            <a:solidFill>
              <a:srgbClr val="0B1F3A"/>
            </a:solidFill>
            <a:prstDash val="solid"/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the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coding</a:t>
            </a:r>
            <a:endParaRPr lang="en-US" sz="1100" dirty="0"/>
          </a:p>
        </p:txBody>
      </p:sp>
      <p:sp>
        <p:nvSpPr>
          <p:cNvPr id="131" name="badge"/>
          <p:cNvSpPr/>
          <p:nvPr/>
        </p:nvSpPr>
        <p:spPr>
          <a:xfrm>
            <a:off x="6062836" y="4079978"/>
            <a:ext cx="219456" cy="219456"/>
          </a:xfrm>
          <a:prstGeom prst="ellipse">
            <a:avLst/>
          </a:prstGeom>
          <a:solidFill>
            <a:srgbClr val="0B1F3A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100" dirty="0"/>
          </a:p>
        </p:txBody>
      </p:sp>
      <p:sp>
        <p:nvSpPr>
          <p:cNvPr id="132" name="box:b11"/>
          <p:cNvSpPr/>
          <p:nvPr/>
        </p:nvSpPr>
        <p:spPr>
          <a:xfrm>
            <a:off x="7073980" y="4189706"/>
            <a:ext cx="824700" cy="402336"/>
          </a:xfrm>
          <a:prstGeom prst="roundRect">
            <a:avLst>
              <a:gd name="adj" fmla="val 18182"/>
            </a:avLst>
          </a:prstGeom>
          <a:solidFill>
            <a:srgbClr val="FFFFFF"/>
          </a:solidFill>
          <a:ln w="15875">
            <a:solidFill>
              <a:srgbClr val="0B1F3A"/>
            </a:solidFill>
            <a:prstDash val="solid"/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Approve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invoice</a:t>
            </a:r>
            <a:endParaRPr lang="en-US" sz="1100" dirty="0"/>
          </a:p>
        </p:txBody>
      </p:sp>
      <p:sp>
        <p:nvSpPr>
          <p:cNvPr id="133" name="badge"/>
          <p:cNvSpPr/>
          <p:nvPr/>
        </p:nvSpPr>
        <p:spPr>
          <a:xfrm>
            <a:off x="6964252" y="4079978"/>
            <a:ext cx="219456" cy="219456"/>
          </a:xfrm>
          <a:prstGeom prst="ellipse">
            <a:avLst/>
          </a:prstGeom>
          <a:solidFill>
            <a:srgbClr val="0B1F3A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100" dirty="0"/>
          </a:p>
        </p:txBody>
      </p:sp>
      <p:sp>
        <p:nvSpPr>
          <p:cNvPr id="134" name="box:b12"/>
          <p:cNvSpPr/>
          <p:nvPr/>
        </p:nvSpPr>
        <p:spPr>
          <a:xfrm>
            <a:off x="6172564" y="5303106"/>
            <a:ext cx="824700" cy="402336"/>
          </a:xfrm>
          <a:prstGeom prst="roundRect">
            <a:avLst>
              <a:gd name="adj" fmla="val 18182"/>
            </a:avLst>
          </a:prstGeom>
          <a:solidFill>
            <a:srgbClr val="FFFFFF"/>
          </a:solidFill>
          <a:ln w="15875">
            <a:solidFill>
              <a:srgbClr val="0B1F3A"/>
            </a:solidFill>
            <a:prstDash val="solid"/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Approve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above limit</a:t>
            </a:r>
            <a:endParaRPr lang="en-US" sz="1100" dirty="0"/>
          </a:p>
        </p:txBody>
      </p:sp>
      <p:sp>
        <p:nvSpPr>
          <p:cNvPr id="135" name="badge"/>
          <p:cNvSpPr/>
          <p:nvPr/>
        </p:nvSpPr>
        <p:spPr>
          <a:xfrm>
            <a:off x="6062836" y="5193378"/>
            <a:ext cx="219456" cy="219456"/>
          </a:xfrm>
          <a:prstGeom prst="ellipse">
            <a:avLst/>
          </a:prstGeom>
          <a:solidFill>
            <a:srgbClr val="0B1F3A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100" dirty="0"/>
          </a:p>
        </p:txBody>
      </p:sp>
      <p:sp>
        <p:nvSpPr>
          <p:cNvPr id="136" name="box:b13"/>
          <p:cNvSpPr/>
          <p:nvPr/>
        </p:nvSpPr>
        <p:spPr>
          <a:xfrm>
            <a:off x="8052113" y="3622502"/>
            <a:ext cx="824700" cy="402336"/>
          </a:xfrm>
          <a:prstGeom prst="roundRect">
            <a:avLst>
              <a:gd name="adj" fmla="val 18182"/>
            </a:avLst>
          </a:prstGeom>
          <a:solidFill>
            <a:srgbClr val="FFFFFF"/>
          </a:solidFill>
          <a:ln w="15875">
            <a:solidFill>
              <a:srgbClr val="0B1F3A"/>
            </a:solidFill>
            <a:prstDash val="solid"/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Schedule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payment</a:t>
            </a:r>
            <a:endParaRPr lang="en-US" sz="1100" dirty="0"/>
          </a:p>
        </p:txBody>
      </p:sp>
      <p:sp>
        <p:nvSpPr>
          <p:cNvPr id="137" name="badge"/>
          <p:cNvSpPr/>
          <p:nvPr/>
        </p:nvSpPr>
        <p:spPr>
          <a:xfrm>
            <a:off x="7942385" y="3512774"/>
            <a:ext cx="219456" cy="219456"/>
          </a:xfrm>
          <a:prstGeom prst="ellipse">
            <a:avLst/>
          </a:prstGeom>
          <a:solidFill>
            <a:srgbClr val="0B1F3A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100" dirty="0"/>
          </a:p>
        </p:txBody>
      </p:sp>
      <p:sp>
        <p:nvSpPr>
          <p:cNvPr id="138" name="box:b14"/>
          <p:cNvSpPr/>
          <p:nvPr/>
        </p:nvSpPr>
        <p:spPr>
          <a:xfrm>
            <a:off x="8052113" y="5870310"/>
            <a:ext cx="824700" cy="402336"/>
          </a:xfrm>
          <a:prstGeom prst="roundRect">
            <a:avLst>
              <a:gd name="adj" fmla="val 18182"/>
            </a:avLst>
          </a:prstGeom>
          <a:solidFill>
            <a:srgbClr val="FFFFFF"/>
          </a:solidFill>
          <a:ln w="15875">
            <a:solidFill>
              <a:srgbClr val="0B1F3A"/>
            </a:solidFill>
            <a:prstDash val="solid"/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payment run</a:t>
            </a:r>
            <a:endParaRPr lang="en-US" sz="1100" dirty="0"/>
          </a:p>
        </p:txBody>
      </p:sp>
      <p:sp>
        <p:nvSpPr>
          <p:cNvPr id="139" name="badge"/>
          <p:cNvSpPr/>
          <p:nvPr/>
        </p:nvSpPr>
        <p:spPr>
          <a:xfrm>
            <a:off x="7942385" y="5760582"/>
            <a:ext cx="219456" cy="219456"/>
          </a:xfrm>
          <a:prstGeom prst="ellipse">
            <a:avLst/>
          </a:prstGeom>
          <a:solidFill>
            <a:srgbClr val="0B1F3A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100" dirty="0"/>
          </a:p>
        </p:txBody>
      </p:sp>
      <p:sp>
        <p:nvSpPr>
          <p:cNvPr id="140" name="box:b15"/>
          <p:cNvSpPr/>
          <p:nvPr/>
        </p:nvSpPr>
        <p:spPr>
          <a:xfrm>
            <a:off x="8052113" y="5303106"/>
            <a:ext cx="824700" cy="402336"/>
          </a:xfrm>
          <a:prstGeom prst="roundRect">
            <a:avLst>
              <a:gd name="adj" fmla="val 18182"/>
            </a:avLst>
          </a:prstGeom>
          <a:solidFill>
            <a:srgbClr val="FFFFFF"/>
          </a:solidFill>
          <a:ln w="15875">
            <a:solidFill>
              <a:srgbClr val="0B1F3A"/>
            </a:solidFill>
            <a:prstDash val="solid"/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 off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payment run</a:t>
            </a:r>
            <a:endParaRPr lang="en-US" sz="1100" dirty="0"/>
          </a:p>
        </p:txBody>
      </p:sp>
      <p:sp>
        <p:nvSpPr>
          <p:cNvPr id="141" name="badge"/>
          <p:cNvSpPr/>
          <p:nvPr/>
        </p:nvSpPr>
        <p:spPr>
          <a:xfrm>
            <a:off x="7942385" y="5193378"/>
            <a:ext cx="219456" cy="219456"/>
          </a:xfrm>
          <a:prstGeom prst="ellipse">
            <a:avLst/>
          </a:prstGeom>
          <a:solidFill>
            <a:srgbClr val="0B1F3A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100" dirty="0"/>
          </a:p>
        </p:txBody>
      </p:sp>
      <p:sp>
        <p:nvSpPr>
          <p:cNvPr id="142" name="box:b16"/>
          <p:cNvSpPr/>
          <p:nvPr/>
        </p:nvSpPr>
        <p:spPr>
          <a:xfrm>
            <a:off x="8953530" y="3622502"/>
            <a:ext cx="824700" cy="402336"/>
          </a:xfrm>
          <a:prstGeom prst="roundRect">
            <a:avLst>
              <a:gd name="adj" fmla="val 18182"/>
            </a:avLst>
          </a:prstGeom>
          <a:solidFill>
            <a:srgbClr val="FFFFFF"/>
          </a:solidFill>
          <a:ln w="15875">
            <a:solidFill>
              <a:srgbClr val="0B1F3A"/>
            </a:solidFill>
            <a:prstDash val="solid"/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Release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payment</a:t>
            </a:r>
            <a:endParaRPr lang="en-US" sz="1100" dirty="0"/>
          </a:p>
        </p:txBody>
      </p:sp>
      <p:sp>
        <p:nvSpPr>
          <p:cNvPr id="143" name="badge"/>
          <p:cNvSpPr/>
          <p:nvPr/>
        </p:nvSpPr>
        <p:spPr>
          <a:xfrm>
            <a:off x="8843802" y="3512774"/>
            <a:ext cx="219456" cy="219456"/>
          </a:xfrm>
          <a:prstGeom prst="ellipse">
            <a:avLst/>
          </a:prstGeom>
          <a:solidFill>
            <a:srgbClr val="0B1F3A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100" dirty="0"/>
          </a:p>
        </p:txBody>
      </p:sp>
      <p:sp>
        <p:nvSpPr>
          <p:cNvPr id="144" name="box:b17"/>
          <p:cNvSpPr/>
          <p:nvPr/>
        </p:nvSpPr>
        <p:spPr>
          <a:xfrm>
            <a:off x="9931662" y="5870310"/>
            <a:ext cx="824700" cy="402336"/>
          </a:xfrm>
          <a:prstGeom prst="roundRect">
            <a:avLst>
              <a:gd name="adj" fmla="val 18182"/>
            </a:avLst>
          </a:prstGeom>
          <a:solidFill>
            <a:srgbClr val="FFFFFF"/>
          </a:solidFill>
          <a:ln w="15875">
            <a:solidFill>
              <a:srgbClr val="0B1F3A"/>
            </a:solidFill>
            <a:prstDash val="solid"/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 to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ledger</a:t>
            </a:r>
            <a:endParaRPr lang="en-US" sz="1100" dirty="0"/>
          </a:p>
        </p:txBody>
      </p:sp>
      <p:sp>
        <p:nvSpPr>
          <p:cNvPr id="145" name="badge"/>
          <p:cNvSpPr/>
          <p:nvPr/>
        </p:nvSpPr>
        <p:spPr>
          <a:xfrm>
            <a:off x="9821934" y="5760582"/>
            <a:ext cx="219456" cy="219456"/>
          </a:xfrm>
          <a:prstGeom prst="ellipse">
            <a:avLst/>
          </a:prstGeom>
          <a:solidFill>
            <a:srgbClr val="0B1F3A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100" dirty="0"/>
          </a:p>
        </p:txBody>
      </p:sp>
      <p:sp>
        <p:nvSpPr>
          <p:cNvPr id="146" name="box:b18"/>
          <p:cNvSpPr/>
          <p:nvPr/>
        </p:nvSpPr>
        <p:spPr>
          <a:xfrm>
            <a:off x="9931662" y="3622502"/>
            <a:ext cx="824700" cy="402336"/>
          </a:xfrm>
          <a:prstGeom prst="roundRect">
            <a:avLst>
              <a:gd name="adj" fmla="val 18182"/>
            </a:avLst>
          </a:prstGeom>
          <a:solidFill>
            <a:srgbClr val="FFFFFF"/>
          </a:solidFill>
          <a:ln w="15875">
            <a:solidFill>
              <a:srgbClr val="0B1F3A"/>
            </a:solidFill>
            <a:prstDash val="solid"/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Reconcile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accrue</a:t>
            </a:r>
            <a:endParaRPr lang="en-US" sz="1100" dirty="0"/>
          </a:p>
        </p:txBody>
      </p:sp>
      <p:sp>
        <p:nvSpPr>
          <p:cNvPr id="147" name="badge"/>
          <p:cNvSpPr/>
          <p:nvPr/>
        </p:nvSpPr>
        <p:spPr>
          <a:xfrm>
            <a:off x="9821934" y="3512774"/>
            <a:ext cx="219456" cy="219456"/>
          </a:xfrm>
          <a:prstGeom prst="ellipse">
            <a:avLst/>
          </a:prstGeom>
          <a:solidFill>
            <a:srgbClr val="0B1F3A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100" dirty="0"/>
          </a:p>
        </p:txBody>
      </p:sp>
      <p:sp>
        <p:nvSpPr>
          <p:cNvPr id="148" name="box:x1"/>
          <p:cNvSpPr/>
          <p:nvPr/>
        </p:nvSpPr>
        <p:spPr>
          <a:xfrm>
            <a:off x="2413465" y="2488094"/>
            <a:ext cx="824700" cy="402336"/>
          </a:xfrm>
          <a:prstGeom prst="roundRect">
            <a:avLst>
              <a:gd name="adj" fmla="val 18182"/>
            </a:avLst>
          </a:prstGeom>
          <a:solidFill>
            <a:srgbClr val="FFF4E8"/>
          </a:solidFill>
          <a:ln w="19050">
            <a:solidFill>
              <a:srgbClr val="E8832A"/>
            </a:solidFill>
            <a:prstDash val="dash"/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Late PO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raised</a:t>
            </a:r>
            <a:endParaRPr lang="en-US" sz="1100" dirty="0"/>
          </a:p>
        </p:txBody>
      </p:sp>
      <p:sp>
        <p:nvSpPr>
          <p:cNvPr id="149" name="box:x2"/>
          <p:cNvSpPr/>
          <p:nvPr/>
        </p:nvSpPr>
        <p:spPr>
          <a:xfrm>
            <a:off x="4293015" y="3055298"/>
            <a:ext cx="824700" cy="402336"/>
          </a:xfrm>
          <a:prstGeom prst="roundRect">
            <a:avLst>
              <a:gd name="adj" fmla="val 18182"/>
            </a:avLst>
          </a:prstGeom>
          <a:solidFill>
            <a:srgbClr val="FFF4E8"/>
          </a:solidFill>
          <a:ln w="19050">
            <a:solidFill>
              <a:srgbClr val="E8832A"/>
            </a:solidFill>
            <a:prstDash val="dash"/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Vendor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details</a:t>
            </a:r>
            <a:endParaRPr lang="en-US" sz="1100" dirty="0"/>
          </a:p>
        </p:txBody>
      </p:sp>
      <p:sp>
        <p:nvSpPr>
          <p:cNvPr id="150" name="box:x3"/>
          <p:cNvSpPr/>
          <p:nvPr/>
        </p:nvSpPr>
        <p:spPr>
          <a:xfrm>
            <a:off x="4293015" y="1920890"/>
            <a:ext cx="824700" cy="402336"/>
          </a:xfrm>
          <a:prstGeom prst="roundRect">
            <a:avLst>
              <a:gd name="adj" fmla="val 18182"/>
            </a:avLst>
          </a:prstGeom>
          <a:solidFill>
            <a:srgbClr val="FFF4E8"/>
          </a:solidFill>
          <a:ln w="19050">
            <a:solidFill>
              <a:srgbClr val="E8832A"/>
            </a:solidFill>
            <a:prstDash val="dash"/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Chase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receipt or</a:t>
            </a:r>
            <a:endParaRPr lang="en-US" sz="1100" dirty="0"/>
          </a:p>
        </p:txBody>
      </p:sp>
      <p:sp>
        <p:nvSpPr>
          <p:cNvPr id="151" name="box:x4"/>
          <p:cNvSpPr/>
          <p:nvPr/>
        </p:nvSpPr>
        <p:spPr>
          <a:xfrm>
            <a:off x="6172564" y="3622502"/>
            <a:ext cx="824700" cy="402336"/>
          </a:xfrm>
          <a:prstGeom prst="roundRect">
            <a:avLst>
              <a:gd name="adj" fmla="val 18182"/>
            </a:avLst>
          </a:prstGeom>
          <a:solidFill>
            <a:srgbClr val="FFF4E8"/>
          </a:solidFill>
          <a:ln w="19050">
            <a:solidFill>
              <a:srgbClr val="E8832A"/>
            </a:solidFill>
            <a:prstDash val="dash"/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Price or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quantity</a:t>
            </a:r>
            <a:endParaRPr lang="en-US" sz="1100" dirty="0"/>
          </a:p>
        </p:txBody>
      </p:sp>
      <p:sp>
        <p:nvSpPr>
          <p:cNvPr id="152" name="box:x5"/>
          <p:cNvSpPr/>
          <p:nvPr/>
        </p:nvSpPr>
        <p:spPr>
          <a:xfrm>
            <a:off x="6172564" y="4735902"/>
            <a:ext cx="824700" cy="402336"/>
          </a:xfrm>
          <a:prstGeom prst="roundRect">
            <a:avLst>
              <a:gd name="adj" fmla="val 18182"/>
            </a:avLst>
          </a:prstGeom>
          <a:solidFill>
            <a:srgbClr val="FFF4E8"/>
          </a:solidFill>
          <a:ln w="19050">
            <a:solidFill>
              <a:srgbClr val="E8832A"/>
            </a:solidFill>
            <a:prstDash val="dash"/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Chase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approver</a:t>
            </a:r>
            <a:endParaRPr lang="en-US" sz="1100" dirty="0"/>
          </a:p>
        </p:txBody>
      </p:sp>
      <p:sp>
        <p:nvSpPr>
          <p:cNvPr id="153" name="box:x6"/>
          <p:cNvSpPr/>
          <p:nvPr/>
        </p:nvSpPr>
        <p:spPr>
          <a:xfrm>
            <a:off x="10833079" y="5870310"/>
            <a:ext cx="824700" cy="402336"/>
          </a:xfrm>
          <a:prstGeom prst="roundRect">
            <a:avLst>
              <a:gd name="adj" fmla="val 18182"/>
            </a:avLst>
          </a:prstGeom>
          <a:solidFill>
            <a:srgbClr val="FFF4E8"/>
          </a:solidFill>
          <a:ln w="19050">
            <a:solidFill>
              <a:srgbClr val="E8832A"/>
            </a:solidFill>
            <a:prstDash val="dash"/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Duplicate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reversed</a:t>
            </a:r>
            <a:endParaRPr lang="en-US" sz="1100" dirty="0"/>
          </a:p>
        </p:txBody>
      </p:sp>
      <p:sp>
        <p:nvSpPr>
          <p:cNvPr id="154" name="box:x7"/>
          <p:cNvSpPr/>
          <p:nvPr/>
        </p:nvSpPr>
        <p:spPr>
          <a:xfrm>
            <a:off x="10833079" y="3622502"/>
            <a:ext cx="824700" cy="402336"/>
          </a:xfrm>
          <a:prstGeom prst="roundRect">
            <a:avLst>
              <a:gd name="adj" fmla="val 18182"/>
            </a:avLst>
          </a:prstGeom>
          <a:solidFill>
            <a:srgbClr val="FFF4E8"/>
          </a:solidFill>
          <a:ln w="19050">
            <a:solidFill>
              <a:srgbClr val="E8832A"/>
            </a:solidFill>
            <a:prstDash val="dash"/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Payment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redone</a:t>
            </a:r>
            <a:endParaRPr lang="en-US" sz="1100" dirty="0"/>
          </a:p>
        </p:txBody>
      </p:sp>
      <p:sp>
        <p:nvSpPr>
          <p:cNvPr id="155" name="box:x8"/>
          <p:cNvSpPr/>
          <p:nvPr/>
        </p:nvSpPr>
        <p:spPr>
          <a:xfrm>
            <a:off x="9931662" y="1920890"/>
            <a:ext cx="824700" cy="402336"/>
          </a:xfrm>
          <a:prstGeom prst="roundRect">
            <a:avLst>
              <a:gd name="adj" fmla="val 18182"/>
            </a:avLst>
          </a:prstGeom>
          <a:solidFill>
            <a:srgbClr val="FFF4E8"/>
          </a:solidFill>
          <a:ln w="19050">
            <a:solidFill>
              <a:srgbClr val="E8832A"/>
            </a:solidFill>
            <a:prstDash val="dash"/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Month-end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accrual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g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EF2F7"/>
          </a:solidFill>
          <a:ln/>
        </p:spPr>
      </p:sp>
      <p:sp>
        <p:nvSpPr>
          <p:cNvPr id="3" name="band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B1F3A"/>
          </a:solidFill>
          <a:ln/>
        </p:spPr>
      </p:sp>
      <p:sp>
        <p:nvSpPr>
          <p:cNvPr id="4" name="text"/>
          <p:cNvSpPr/>
          <p:nvPr/>
        </p:nvSpPr>
        <p:spPr>
          <a:xfrm>
            <a:off x="457200" y="73152"/>
            <a:ext cx="11277295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Future state: Accounts Payable process map: PulseIQ</a:t>
            </a:r>
            <a:endParaRPr lang="en-US" sz="2800" dirty="0"/>
          </a:p>
        </p:txBody>
      </p:sp>
      <p:sp>
        <p:nvSpPr>
          <p:cNvPr id="5" name="band"/>
          <p:cNvSpPr/>
          <p:nvPr/>
        </p:nvSpPr>
        <p:spPr>
          <a:xfrm>
            <a:off x="0" y="6492240"/>
            <a:ext cx="12191695" cy="18288"/>
          </a:xfrm>
          <a:prstGeom prst="rect">
            <a:avLst/>
          </a:prstGeom>
          <a:solidFill>
            <a:srgbClr val="E8832A"/>
          </a:solidFill>
          <a:ln/>
        </p:spPr>
      </p:sp>
      <p:sp>
        <p:nvSpPr>
          <p:cNvPr id="6" name="text"/>
          <p:cNvSpPr/>
          <p:nvPr/>
        </p:nvSpPr>
        <p:spPr>
          <a:xfrm>
            <a:off x="457200" y="6528816"/>
            <a:ext cx="9692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E8832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DRAFT · UNREVIEWED | COMPOSITE DEMO · FIGURES ILLUSTRATIVE</a:t>
            </a:r>
            <a:endParaRPr lang="en-US" sz="1100" dirty="0"/>
          </a:p>
        </p:txBody>
      </p:sp>
      <p:sp>
        <p:nvSpPr>
          <p:cNvPr id="7" name="text"/>
          <p:cNvSpPr/>
          <p:nvPr/>
        </p:nvSpPr>
        <p:spPr>
          <a:xfrm>
            <a:off x="10271455" y="6528816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B6B8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 / 7</a:t>
            </a:r>
            <a:endParaRPr lang="en-US" sz="1100" dirty="0"/>
          </a:p>
        </p:txBody>
      </p:sp>
      <p:sp>
        <p:nvSpPr>
          <p:cNvPr id="8" name="text"/>
          <p:cNvSpPr/>
          <p:nvPr/>
        </p:nvSpPr>
        <p:spPr>
          <a:xfrm>
            <a:off x="457200" y="1097280"/>
            <a:ext cx="112772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5B6B8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AFTER · 8 STEPS · 5 AGENTS · 3 HUMAN DECISIONS</a:t>
            </a:r>
            <a:endParaRPr lang="en-US" sz="1200" dirty="0"/>
          </a:p>
        </p:txBody>
      </p:sp>
      <p:sp>
        <p:nvSpPr>
          <p:cNvPr id="9" name="band"/>
          <p:cNvSpPr/>
          <p:nvPr/>
        </p:nvSpPr>
        <p:spPr>
          <a:xfrm>
            <a:off x="1609990" y="1481328"/>
            <a:ext cx="1303154" cy="399190"/>
          </a:xfrm>
          <a:prstGeom prst="rect">
            <a:avLst/>
          </a:prstGeom>
          <a:solidFill>
            <a:srgbClr val="0B1F3A"/>
          </a:solidFill>
          <a:ln w="9525">
            <a:solidFill>
              <a:srgbClr val="FFFFFF"/>
            </a:solidFill>
            <a:prstDash val="solid"/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 Request and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order</a:t>
            </a:r>
            <a:endParaRPr lang="en-US" sz="1100" dirty="0"/>
          </a:p>
        </p:txBody>
      </p:sp>
      <p:sp>
        <p:nvSpPr>
          <p:cNvPr id="10" name="band"/>
          <p:cNvSpPr/>
          <p:nvPr/>
        </p:nvSpPr>
        <p:spPr>
          <a:xfrm>
            <a:off x="2913144" y="1481328"/>
            <a:ext cx="1303154" cy="399190"/>
          </a:xfrm>
          <a:prstGeom prst="rect">
            <a:avLst/>
          </a:prstGeom>
          <a:solidFill>
            <a:srgbClr val="0B1F3A"/>
          </a:solidFill>
          <a:ln w="9525">
            <a:solidFill>
              <a:srgbClr val="FFFFFF"/>
            </a:solidFill>
            <a:prstDash val="solid"/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 Receive</a:t>
            </a:r>
            <a:endParaRPr lang="en-US" sz="1100" dirty="0"/>
          </a:p>
        </p:txBody>
      </p:sp>
      <p:sp>
        <p:nvSpPr>
          <p:cNvPr id="11" name="band"/>
          <p:cNvSpPr/>
          <p:nvPr/>
        </p:nvSpPr>
        <p:spPr>
          <a:xfrm>
            <a:off x="4216298" y="1481328"/>
            <a:ext cx="2455944" cy="399190"/>
          </a:xfrm>
          <a:prstGeom prst="rect">
            <a:avLst/>
          </a:prstGeom>
          <a:solidFill>
            <a:srgbClr val="0B1F3A"/>
          </a:solidFill>
          <a:ln w="9525">
            <a:solidFill>
              <a:srgbClr val="FFFFFF"/>
            </a:solidFill>
            <a:prstDash val="solid"/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 Code and match</a:t>
            </a:r>
            <a:endParaRPr lang="en-US" sz="1100" dirty="0"/>
          </a:p>
        </p:txBody>
      </p:sp>
      <p:sp>
        <p:nvSpPr>
          <p:cNvPr id="12" name="band"/>
          <p:cNvSpPr/>
          <p:nvPr/>
        </p:nvSpPr>
        <p:spPr>
          <a:xfrm>
            <a:off x="6672243" y="1481328"/>
            <a:ext cx="1303154" cy="399190"/>
          </a:xfrm>
          <a:prstGeom prst="rect">
            <a:avLst/>
          </a:prstGeom>
          <a:solidFill>
            <a:srgbClr val="0B1F3A"/>
          </a:solidFill>
          <a:ln w="9525">
            <a:solidFill>
              <a:srgbClr val="FFFFFF"/>
            </a:solidFill>
            <a:prstDash val="solid"/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 Approve</a:t>
            </a:r>
            <a:endParaRPr lang="en-US" sz="1100" dirty="0"/>
          </a:p>
        </p:txBody>
      </p:sp>
      <p:sp>
        <p:nvSpPr>
          <p:cNvPr id="13" name="band"/>
          <p:cNvSpPr/>
          <p:nvPr/>
        </p:nvSpPr>
        <p:spPr>
          <a:xfrm>
            <a:off x="7975397" y="1481328"/>
            <a:ext cx="2455944" cy="399190"/>
          </a:xfrm>
          <a:prstGeom prst="rect">
            <a:avLst/>
          </a:prstGeom>
          <a:solidFill>
            <a:srgbClr val="0B1F3A"/>
          </a:solidFill>
          <a:ln w="9525">
            <a:solidFill>
              <a:srgbClr val="FFFFFF"/>
            </a:solidFill>
            <a:prstDash val="solid"/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 Pay</a:t>
            </a:r>
            <a:endParaRPr lang="en-US" sz="1100" dirty="0"/>
          </a:p>
        </p:txBody>
      </p:sp>
      <p:sp>
        <p:nvSpPr>
          <p:cNvPr id="14" name="band"/>
          <p:cNvSpPr/>
          <p:nvPr/>
        </p:nvSpPr>
        <p:spPr>
          <a:xfrm>
            <a:off x="10431341" y="1481328"/>
            <a:ext cx="1303154" cy="399190"/>
          </a:xfrm>
          <a:prstGeom prst="rect">
            <a:avLst/>
          </a:prstGeom>
          <a:solidFill>
            <a:srgbClr val="0B1F3A"/>
          </a:solidFill>
          <a:ln w="9525">
            <a:solidFill>
              <a:srgbClr val="FFFFFF"/>
            </a:solidFill>
            <a:prstDash val="solid"/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 Record and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close</a:t>
            </a:r>
            <a:endParaRPr lang="en-US" sz="1100" dirty="0"/>
          </a:p>
        </p:txBody>
      </p:sp>
      <p:sp>
        <p:nvSpPr>
          <p:cNvPr id="15" name="lane"/>
          <p:cNvSpPr/>
          <p:nvPr/>
        </p:nvSpPr>
        <p:spPr>
          <a:xfrm>
            <a:off x="457200" y="1880518"/>
            <a:ext cx="11277295" cy="634008"/>
          </a:xfrm>
          <a:prstGeom prst="rect">
            <a:avLst/>
          </a:prstGeom>
          <a:solidFill>
            <a:srgbClr val="FFFFFF"/>
          </a:solidFill>
          <a:ln w="9525">
            <a:solidFill>
              <a:srgbClr val="E3E9F2"/>
            </a:solidFill>
            <a:prstDash val="solid"/>
          </a:ln>
        </p:spPr>
      </p:sp>
      <p:sp>
        <p:nvSpPr>
          <p:cNvPr id="16" name="text"/>
          <p:cNvSpPr/>
          <p:nvPr/>
        </p:nvSpPr>
        <p:spPr>
          <a:xfrm>
            <a:off x="512064" y="1880518"/>
            <a:ext cx="1061350" cy="6340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Requester and</a:t>
            </a:r>
            <a:endParaRPr lang="en-US" sz="1100" dirty="0"/>
          </a:p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vendor</a:t>
            </a:r>
            <a:endParaRPr lang="en-US" sz="1100" dirty="0"/>
          </a:p>
        </p:txBody>
      </p:sp>
      <p:sp>
        <p:nvSpPr>
          <p:cNvPr id="17" name="lane"/>
          <p:cNvSpPr/>
          <p:nvPr/>
        </p:nvSpPr>
        <p:spPr>
          <a:xfrm>
            <a:off x="457200" y="2514527"/>
            <a:ext cx="11277295" cy="634008"/>
          </a:xfrm>
          <a:prstGeom prst="rect">
            <a:avLst/>
          </a:prstGeom>
          <a:solidFill>
            <a:srgbClr val="EEF6FF"/>
          </a:solidFill>
          <a:ln w="9525">
            <a:solidFill>
              <a:srgbClr val="E3E9F2"/>
            </a:solidFill>
            <a:prstDash val="solid"/>
          </a:ln>
        </p:spPr>
      </p:sp>
      <p:sp>
        <p:nvSpPr>
          <p:cNvPr id="18" name="text"/>
          <p:cNvSpPr/>
          <p:nvPr/>
        </p:nvSpPr>
        <p:spPr>
          <a:xfrm>
            <a:off x="512064" y="2514527"/>
            <a:ext cx="1061350" cy="6340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Agents</a:t>
            </a:r>
            <a:endParaRPr lang="en-US" sz="1100" dirty="0"/>
          </a:p>
        </p:txBody>
      </p:sp>
      <p:sp>
        <p:nvSpPr>
          <p:cNvPr id="19" name="lane"/>
          <p:cNvSpPr/>
          <p:nvPr/>
        </p:nvSpPr>
        <p:spPr>
          <a:xfrm>
            <a:off x="457200" y="3148535"/>
            <a:ext cx="11277295" cy="634008"/>
          </a:xfrm>
          <a:prstGeom prst="rect">
            <a:avLst/>
          </a:prstGeom>
          <a:solidFill>
            <a:srgbClr val="FFFFFF"/>
          </a:solidFill>
          <a:ln w="9525">
            <a:solidFill>
              <a:srgbClr val="E3E9F2"/>
            </a:solidFill>
            <a:prstDash val="solid"/>
          </a:ln>
        </p:spPr>
      </p:sp>
      <p:sp>
        <p:nvSpPr>
          <p:cNvPr id="20" name="text"/>
          <p:cNvSpPr/>
          <p:nvPr/>
        </p:nvSpPr>
        <p:spPr>
          <a:xfrm>
            <a:off x="512064" y="3148535"/>
            <a:ext cx="1061350" cy="6340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Finance</a:t>
            </a:r>
            <a:endParaRPr lang="en-US" sz="1100" dirty="0"/>
          </a:p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</a:t>
            </a:r>
            <a:endParaRPr lang="en-US" sz="1100" dirty="0"/>
          </a:p>
        </p:txBody>
      </p:sp>
      <p:sp>
        <p:nvSpPr>
          <p:cNvPr id="21" name="lane"/>
          <p:cNvSpPr/>
          <p:nvPr/>
        </p:nvSpPr>
        <p:spPr>
          <a:xfrm>
            <a:off x="457200" y="3782544"/>
            <a:ext cx="11277295" cy="634008"/>
          </a:xfrm>
          <a:prstGeom prst="rect">
            <a:avLst/>
          </a:prstGeom>
          <a:solidFill>
            <a:srgbClr val="FFF8F0"/>
          </a:solidFill>
          <a:ln w="9525">
            <a:solidFill>
              <a:srgbClr val="E3E9F2"/>
            </a:solidFill>
            <a:prstDash val="solid"/>
          </a:ln>
        </p:spPr>
      </p:sp>
      <p:sp>
        <p:nvSpPr>
          <p:cNvPr id="22" name="text"/>
          <p:cNvSpPr/>
          <p:nvPr/>
        </p:nvSpPr>
        <p:spPr>
          <a:xfrm>
            <a:off x="512064" y="3782544"/>
            <a:ext cx="1061350" cy="6340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Humans</a:t>
            </a:r>
            <a:endParaRPr lang="en-US" sz="1100" dirty="0"/>
          </a:p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(decisions</a:t>
            </a:r>
            <a:endParaRPr lang="en-US" sz="1100" dirty="0"/>
          </a:p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only)</a:t>
            </a:r>
            <a:endParaRPr lang="en-US" sz="1100" dirty="0"/>
          </a:p>
        </p:txBody>
      </p:sp>
      <p:sp>
        <p:nvSpPr>
          <p:cNvPr id="23" name="edge"/>
          <p:cNvSpPr/>
          <p:nvPr/>
        </p:nvSpPr>
        <p:spPr>
          <a:xfrm>
            <a:off x="2800371" y="2197523"/>
            <a:ext cx="112773" cy="0"/>
          </a:xfrm>
          <a:prstGeom prst="line">
            <a:avLst/>
          </a:prstGeom>
          <a:noFill/>
          <a:ln w="15875">
            <a:solidFill>
              <a:srgbClr val="8FA0B8"/>
            </a:solidFill>
            <a:prstDash val="solid"/>
          </a:ln>
        </p:spPr>
      </p:sp>
      <p:sp>
        <p:nvSpPr>
          <p:cNvPr id="24" name="edge"/>
          <p:cNvSpPr/>
          <p:nvPr/>
        </p:nvSpPr>
        <p:spPr>
          <a:xfrm>
            <a:off x="2913144" y="2197523"/>
            <a:ext cx="0" cy="634008"/>
          </a:xfrm>
          <a:prstGeom prst="line">
            <a:avLst/>
          </a:prstGeom>
          <a:noFill/>
          <a:ln w="15875">
            <a:solidFill>
              <a:srgbClr val="8FA0B8"/>
            </a:solidFill>
            <a:prstDash val="solid"/>
          </a:ln>
        </p:spPr>
      </p:sp>
      <p:sp>
        <p:nvSpPr>
          <p:cNvPr id="25" name="edge"/>
          <p:cNvSpPr/>
          <p:nvPr/>
        </p:nvSpPr>
        <p:spPr>
          <a:xfrm>
            <a:off x="2913144" y="2831531"/>
            <a:ext cx="112773" cy="0"/>
          </a:xfrm>
          <a:prstGeom prst="line">
            <a:avLst/>
          </a:prstGeom>
          <a:noFill/>
          <a:ln w="15875">
            <a:solidFill>
              <a:srgbClr val="8FA0B8"/>
            </a:solidFill>
            <a:prstDash val="solid"/>
            <a:tailEnd type="triangle"/>
          </a:ln>
        </p:spPr>
      </p:sp>
      <p:sp>
        <p:nvSpPr>
          <p:cNvPr id="26" name="edge"/>
          <p:cNvSpPr/>
          <p:nvPr/>
        </p:nvSpPr>
        <p:spPr>
          <a:xfrm>
            <a:off x="4103525" y="2831531"/>
            <a:ext cx="106508" cy="0"/>
          </a:xfrm>
          <a:prstGeom prst="line">
            <a:avLst/>
          </a:prstGeom>
          <a:noFill/>
          <a:ln w="15875">
            <a:solidFill>
              <a:srgbClr val="8FA0B8"/>
            </a:solidFill>
            <a:prstDash val="solid"/>
          </a:ln>
        </p:spPr>
      </p:sp>
      <p:sp>
        <p:nvSpPr>
          <p:cNvPr id="27" name="edge"/>
          <p:cNvSpPr/>
          <p:nvPr/>
        </p:nvSpPr>
        <p:spPr>
          <a:xfrm>
            <a:off x="4210033" y="2831531"/>
            <a:ext cx="106508" cy="0"/>
          </a:xfrm>
          <a:prstGeom prst="line">
            <a:avLst/>
          </a:prstGeom>
          <a:noFill/>
          <a:ln w="15875">
            <a:solidFill>
              <a:srgbClr val="8FA0B8"/>
            </a:solidFill>
            <a:prstDash val="solid"/>
            <a:tailEnd type="triangle"/>
          </a:ln>
        </p:spPr>
      </p:sp>
      <p:sp>
        <p:nvSpPr>
          <p:cNvPr id="28" name="edge"/>
          <p:cNvSpPr/>
          <p:nvPr/>
        </p:nvSpPr>
        <p:spPr>
          <a:xfrm>
            <a:off x="4855345" y="3054608"/>
            <a:ext cx="0" cy="410931"/>
          </a:xfrm>
          <a:prstGeom prst="line">
            <a:avLst/>
          </a:prstGeom>
          <a:noFill/>
          <a:ln w="15875">
            <a:solidFill>
              <a:srgbClr val="8FA0B8"/>
            </a:solidFill>
            <a:prstDash val="solid"/>
          </a:ln>
        </p:spPr>
      </p:sp>
      <p:sp>
        <p:nvSpPr>
          <p:cNvPr id="29" name="edge"/>
          <p:cNvSpPr/>
          <p:nvPr/>
        </p:nvSpPr>
        <p:spPr>
          <a:xfrm>
            <a:off x="4855345" y="3465539"/>
            <a:ext cx="0" cy="410931"/>
          </a:xfrm>
          <a:prstGeom prst="line">
            <a:avLst/>
          </a:prstGeom>
          <a:noFill/>
          <a:ln w="15875">
            <a:solidFill>
              <a:srgbClr val="8FA0B8"/>
            </a:solidFill>
            <a:prstDash val="solid"/>
            <a:tailEnd type="triangle"/>
          </a:ln>
        </p:spPr>
      </p:sp>
      <p:sp>
        <p:nvSpPr>
          <p:cNvPr id="30" name="edge"/>
          <p:cNvSpPr/>
          <p:nvPr/>
        </p:nvSpPr>
        <p:spPr>
          <a:xfrm>
            <a:off x="5394149" y="4099548"/>
            <a:ext cx="695433" cy="0"/>
          </a:xfrm>
          <a:prstGeom prst="line">
            <a:avLst/>
          </a:prstGeom>
          <a:noFill/>
          <a:ln w="15875">
            <a:solidFill>
              <a:srgbClr val="8FA0B8"/>
            </a:solidFill>
            <a:prstDash val="solid"/>
          </a:ln>
        </p:spPr>
      </p:sp>
      <p:sp>
        <p:nvSpPr>
          <p:cNvPr id="31" name="edge"/>
          <p:cNvSpPr/>
          <p:nvPr/>
        </p:nvSpPr>
        <p:spPr>
          <a:xfrm>
            <a:off x="6089582" y="4099548"/>
            <a:ext cx="695433" cy="0"/>
          </a:xfrm>
          <a:prstGeom prst="line">
            <a:avLst/>
          </a:prstGeom>
          <a:noFill/>
          <a:ln w="15875">
            <a:solidFill>
              <a:srgbClr val="8FA0B8"/>
            </a:solidFill>
            <a:prstDash val="solid"/>
            <a:tailEnd type="triangle"/>
          </a:ln>
        </p:spPr>
      </p:sp>
      <p:sp>
        <p:nvSpPr>
          <p:cNvPr id="32" name="edge"/>
          <p:cNvSpPr/>
          <p:nvPr/>
        </p:nvSpPr>
        <p:spPr>
          <a:xfrm>
            <a:off x="7862624" y="4099548"/>
            <a:ext cx="106508" cy="0"/>
          </a:xfrm>
          <a:prstGeom prst="line">
            <a:avLst/>
          </a:prstGeom>
          <a:noFill/>
          <a:ln w="15875">
            <a:solidFill>
              <a:srgbClr val="8FA0B8"/>
            </a:solidFill>
            <a:prstDash val="solid"/>
          </a:ln>
        </p:spPr>
      </p:sp>
      <p:sp>
        <p:nvSpPr>
          <p:cNvPr id="33" name="edge"/>
          <p:cNvSpPr/>
          <p:nvPr/>
        </p:nvSpPr>
        <p:spPr>
          <a:xfrm flipV="1">
            <a:off x="7969132" y="2831531"/>
            <a:ext cx="0" cy="1268017"/>
          </a:xfrm>
          <a:prstGeom prst="line">
            <a:avLst/>
          </a:prstGeom>
          <a:noFill/>
          <a:ln w="15875">
            <a:solidFill>
              <a:srgbClr val="8FA0B8"/>
            </a:solidFill>
            <a:prstDash val="solid"/>
          </a:ln>
        </p:spPr>
      </p:sp>
      <p:sp>
        <p:nvSpPr>
          <p:cNvPr id="34" name="edge"/>
          <p:cNvSpPr/>
          <p:nvPr/>
        </p:nvSpPr>
        <p:spPr>
          <a:xfrm>
            <a:off x="7969132" y="2831531"/>
            <a:ext cx="106508" cy="0"/>
          </a:xfrm>
          <a:prstGeom prst="line">
            <a:avLst/>
          </a:prstGeom>
          <a:noFill/>
          <a:ln w="15875">
            <a:solidFill>
              <a:srgbClr val="8FA0B8"/>
            </a:solidFill>
            <a:prstDash val="solid"/>
            <a:tailEnd type="triangle"/>
          </a:ln>
        </p:spPr>
      </p:sp>
      <p:sp>
        <p:nvSpPr>
          <p:cNvPr id="35" name="edge"/>
          <p:cNvSpPr/>
          <p:nvPr/>
        </p:nvSpPr>
        <p:spPr>
          <a:xfrm>
            <a:off x="8614444" y="3054608"/>
            <a:ext cx="0" cy="410931"/>
          </a:xfrm>
          <a:prstGeom prst="line">
            <a:avLst/>
          </a:prstGeom>
          <a:noFill/>
          <a:ln w="15875">
            <a:solidFill>
              <a:srgbClr val="8FA0B8"/>
            </a:solidFill>
            <a:prstDash val="solid"/>
          </a:ln>
        </p:spPr>
      </p:sp>
      <p:sp>
        <p:nvSpPr>
          <p:cNvPr id="36" name="edge"/>
          <p:cNvSpPr/>
          <p:nvPr/>
        </p:nvSpPr>
        <p:spPr>
          <a:xfrm>
            <a:off x="8614444" y="3465539"/>
            <a:ext cx="0" cy="410931"/>
          </a:xfrm>
          <a:prstGeom prst="line">
            <a:avLst/>
          </a:prstGeom>
          <a:noFill/>
          <a:ln w="15875">
            <a:solidFill>
              <a:srgbClr val="8FA0B8"/>
            </a:solidFill>
            <a:prstDash val="solid"/>
            <a:tailEnd type="triangle"/>
          </a:ln>
        </p:spPr>
      </p:sp>
      <p:sp>
        <p:nvSpPr>
          <p:cNvPr id="37" name="edge"/>
          <p:cNvSpPr/>
          <p:nvPr/>
        </p:nvSpPr>
        <p:spPr>
          <a:xfrm>
            <a:off x="9153248" y="4099548"/>
            <a:ext cx="695433" cy="0"/>
          </a:xfrm>
          <a:prstGeom prst="line">
            <a:avLst/>
          </a:prstGeom>
          <a:noFill/>
          <a:ln w="15875">
            <a:solidFill>
              <a:srgbClr val="8FA0B8"/>
            </a:solidFill>
            <a:prstDash val="solid"/>
          </a:ln>
        </p:spPr>
      </p:sp>
      <p:sp>
        <p:nvSpPr>
          <p:cNvPr id="38" name="edge"/>
          <p:cNvSpPr/>
          <p:nvPr/>
        </p:nvSpPr>
        <p:spPr>
          <a:xfrm flipV="1">
            <a:off x="9848681" y="3465539"/>
            <a:ext cx="0" cy="634008"/>
          </a:xfrm>
          <a:prstGeom prst="line">
            <a:avLst/>
          </a:prstGeom>
          <a:noFill/>
          <a:ln w="15875">
            <a:solidFill>
              <a:srgbClr val="8FA0B8"/>
            </a:solidFill>
            <a:prstDash val="solid"/>
          </a:ln>
        </p:spPr>
      </p:sp>
      <p:sp>
        <p:nvSpPr>
          <p:cNvPr id="39" name="edge"/>
          <p:cNvSpPr/>
          <p:nvPr/>
        </p:nvSpPr>
        <p:spPr>
          <a:xfrm>
            <a:off x="9848681" y="3465539"/>
            <a:ext cx="695433" cy="0"/>
          </a:xfrm>
          <a:prstGeom prst="line">
            <a:avLst/>
          </a:prstGeom>
          <a:noFill/>
          <a:ln w="15875">
            <a:solidFill>
              <a:srgbClr val="8FA0B8"/>
            </a:solidFill>
            <a:prstDash val="solid"/>
            <a:tailEnd type="triangle"/>
          </a:ln>
        </p:spPr>
      </p:sp>
      <p:sp>
        <p:nvSpPr>
          <p:cNvPr id="40" name="edge"/>
          <p:cNvSpPr/>
          <p:nvPr/>
        </p:nvSpPr>
        <p:spPr>
          <a:xfrm>
            <a:off x="5394149" y="2831531"/>
            <a:ext cx="50121" cy="0"/>
          </a:xfrm>
          <a:prstGeom prst="line">
            <a:avLst/>
          </a:prstGeom>
          <a:noFill/>
          <a:ln w="15875">
            <a:solidFill>
              <a:srgbClr val="8FA0B8"/>
            </a:solidFill>
            <a:prstDash val="solid"/>
          </a:ln>
        </p:spPr>
      </p:sp>
      <p:sp>
        <p:nvSpPr>
          <p:cNvPr id="41" name="edge"/>
          <p:cNvSpPr/>
          <p:nvPr/>
        </p:nvSpPr>
        <p:spPr>
          <a:xfrm>
            <a:off x="5444271" y="2831531"/>
            <a:ext cx="50121" cy="0"/>
          </a:xfrm>
          <a:prstGeom prst="line">
            <a:avLst/>
          </a:prstGeom>
          <a:noFill/>
          <a:ln w="15875">
            <a:solidFill>
              <a:srgbClr val="8FA0B8"/>
            </a:solidFill>
            <a:prstDash val="solid"/>
            <a:tailEnd type="triangle"/>
          </a:ln>
        </p:spPr>
      </p:sp>
      <p:sp>
        <p:nvSpPr>
          <p:cNvPr id="42" name="edge"/>
          <p:cNvSpPr/>
          <p:nvPr/>
        </p:nvSpPr>
        <p:spPr>
          <a:xfrm>
            <a:off x="9153248" y="2831531"/>
            <a:ext cx="50121" cy="0"/>
          </a:xfrm>
          <a:prstGeom prst="line">
            <a:avLst/>
          </a:prstGeom>
          <a:noFill/>
          <a:ln w="15875">
            <a:solidFill>
              <a:srgbClr val="8FA0B8"/>
            </a:solidFill>
            <a:prstDash val="solid"/>
          </a:ln>
        </p:spPr>
      </p:sp>
      <p:sp>
        <p:nvSpPr>
          <p:cNvPr id="43" name="edge"/>
          <p:cNvSpPr/>
          <p:nvPr/>
        </p:nvSpPr>
        <p:spPr>
          <a:xfrm>
            <a:off x="9203369" y="2831531"/>
            <a:ext cx="50121" cy="0"/>
          </a:xfrm>
          <a:prstGeom prst="line">
            <a:avLst/>
          </a:prstGeom>
          <a:noFill/>
          <a:ln w="15875">
            <a:solidFill>
              <a:srgbClr val="8FA0B8"/>
            </a:solidFill>
            <a:prstDash val="solid"/>
            <a:tailEnd type="triangle"/>
          </a:ln>
        </p:spPr>
      </p:sp>
      <p:sp>
        <p:nvSpPr>
          <p:cNvPr id="44" name="edge:exception"/>
          <p:cNvSpPr/>
          <p:nvPr/>
        </p:nvSpPr>
        <p:spPr>
          <a:xfrm flipV="1">
            <a:off x="6033196" y="2538009"/>
            <a:ext cx="0" cy="70445"/>
          </a:xfrm>
          <a:prstGeom prst="line">
            <a:avLst/>
          </a:prstGeom>
          <a:noFill/>
          <a:ln w="15875">
            <a:solidFill>
              <a:srgbClr val="E8832A"/>
            </a:solidFill>
            <a:prstDash val="dash"/>
          </a:ln>
        </p:spPr>
      </p:sp>
      <p:sp>
        <p:nvSpPr>
          <p:cNvPr id="45" name="edge:exception"/>
          <p:cNvSpPr/>
          <p:nvPr/>
        </p:nvSpPr>
        <p:spPr>
          <a:xfrm flipH="1">
            <a:off x="4855345" y="2538009"/>
            <a:ext cx="1177851" cy="0"/>
          </a:xfrm>
          <a:prstGeom prst="line">
            <a:avLst/>
          </a:prstGeom>
          <a:noFill/>
          <a:ln w="15875">
            <a:solidFill>
              <a:srgbClr val="E8832A"/>
            </a:solidFill>
            <a:prstDash val="dash"/>
          </a:ln>
        </p:spPr>
      </p:sp>
      <p:sp>
        <p:nvSpPr>
          <p:cNvPr id="46" name="edge:exception"/>
          <p:cNvSpPr/>
          <p:nvPr/>
        </p:nvSpPr>
        <p:spPr>
          <a:xfrm>
            <a:off x="4855345" y="2538009"/>
            <a:ext cx="0" cy="70445"/>
          </a:xfrm>
          <a:prstGeom prst="line">
            <a:avLst/>
          </a:prstGeom>
          <a:noFill/>
          <a:ln w="15875">
            <a:solidFill>
              <a:srgbClr val="E8832A"/>
            </a:solidFill>
            <a:prstDash val="dash"/>
            <a:tailEnd type="triangle"/>
          </a:ln>
        </p:spPr>
      </p:sp>
      <p:sp>
        <p:nvSpPr>
          <p:cNvPr id="47" name="edge:exception"/>
          <p:cNvSpPr/>
          <p:nvPr/>
        </p:nvSpPr>
        <p:spPr>
          <a:xfrm flipV="1">
            <a:off x="9792294" y="2538009"/>
            <a:ext cx="0" cy="70445"/>
          </a:xfrm>
          <a:prstGeom prst="line">
            <a:avLst/>
          </a:prstGeom>
          <a:noFill/>
          <a:ln w="15875">
            <a:solidFill>
              <a:srgbClr val="E8832A"/>
            </a:solidFill>
            <a:prstDash val="dash"/>
          </a:ln>
        </p:spPr>
      </p:sp>
      <p:sp>
        <p:nvSpPr>
          <p:cNvPr id="48" name="edge:exception"/>
          <p:cNvSpPr/>
          <p:nvPr/>
        </p:nvSpPr>
        <p:spPr>
          <a:xfrm flipH="1">
            <a:off x="8614444" y="2538009"/>
            <a:ext cx="1177851" cy="0"/>
          </a:xfrm>
          <a:prstGeom prst="line">
            <a:avLst/>
          </a:prstGeom>
          <a:noFill/>
          <a:ln w="15875">
            <a:solidFill>
              <a:srgbClr val="E8832A"/>
            </a:solidFill>
            <a:prstDash val="dash"/>
          </a:ln>
        </p:spPr>
      </p:sp>
      <p:sp>
        <p:nvSpPr>
          <p:cNvPr id="49" name="edge:exception"/>
          <p:cNvSpPr/>
          <p:nvPr/>
        </p:nvSpPr>
        <p:spPr>
          <a:xfrm>
            <a:off x="8614444" y="2538009"/>
            <a:ext cx="0" cy="70445"/>
          </a:xfrm>
          <a:prstGeom prst="line">
            <a:avLst/>
          </a:prstGeom>
          <a:noFill/>
          <a:ln w="15875">
            <a:solidFill>
              <a:srgbClr val="E8832A"/>
            </a:solidFill>
            <a:prstDash val="dash"/>
            <a:tailEnd type="triangle"/>
          </a:ln>
        </p:spPr>
      </p:sp>
      <p:sp>
        <p:nvSpPr>
          <p:cNvPr id="50" name="box:a1"/>
          <p:cNvSpPr/>
          <p:nvPr/>
        </p:nvSpPr>
        <p:spPr>
          <a:xfrm>
            <a:off x="1722763" y="1974446"/>
            <a:ext cx="1077608" cy="446154"/>
          </a:xfrm>
          <a:prstGeom prst="roundRect">
            <a:avLst>
              <a:gd name="adj" fmla="val 16396"/>
            </a:avLst>
          </a:prstGeom>
          <a:solidFill>
            <a:srgbClr val="FFFFFF"/>
          </a:solidFill>
          <a:ln w="15875">
            <a:solidFill>
              <a:srgbClr val="1F8A5B"/>
            </a:solidFill>
            <a:prstDash val="solid"/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Raise spend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request</a:t>
            </a:r>
            <a:endParaRPr lang="en-US" sz="1100" dirty="0"/>
          </a:p>
        </p:txBody>
      </p:sp>
      <p:sp>
        <p:nvSpPr>
          <p:cNvPr id="51" name="badge"/>
          <p:cNvSpPr/>
          <p:nvPr/>
        </p:nvSpPr>
        <p:spPr>
          <a:xfrm>
            <a:off x="1613035" y="1864718"/>
            <a:ext cx="219456" cy="219456"/>
          </a:xfrm>
          <a:prstGeom prst="ellipse">
            <a:avLst/>
          </a:prstGeom>
          <a:solidFill>
            <a:srgbClr val="0B1F3A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52" name="box:a2"/>
          <p:cNvSpPr/>
          <p:nvPr/>
        </p:nvSpPr>
        <p:spPr>
          <a:xfrm>
            <a:off x="3025917" y="2608454"/>
            <a:ext cx="1077608" cy="446154"/>
          </a:xfrm>
          <a:prstGeom prst="roundRect">
            <a:avLst>
              <a:gd name="adj" fmla="val 16396"/>
            </a:avLst>
          </a:prstGeom>
          <a:solidFill>
            <a:srgbClr val="FFFFFF"/>
          </a:solidFill>
          <a:ln w="15875">
            <a:solidFill>
              <a:srgbClr val="1F8A5B"/>
            </a:solidFill>
            <a:prstDash val="solid"/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and check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</a:t>
            </a:r>
            <a:endParaRPr lang="en-US" sz="1100" dirty="0"/>
          </a:p>
        </p:txBody>
      </p:sp>
      <p:sp>
        <p:nvSpPr>
          <p:cNvPr id="53" name="badge"/>
          <p:cNvSpPr/>
          <p:nvPr/>
        </p:nvSpPr>
        <p:spPr>
          <a:xfrm>
            <a:off x="2916189" y="2498726"/>
            <a:ext cx="219456" cy="219456"/>
          </a:xfrm>
          <a:prstGeom prst="ellipse">
            <a:avLst/>
          </a:prstGeom>
          <a:solidFill>
            <a:srgbClr val="0B1F3A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54" name="box:a3"/>
          <p:cNvSpPr/>
          <p:nvPr/>
        </p:nvSpPr>
        <p:spPr>
          <a:xfrm>
            <a:off x="4316541" y="2608454"/>
            <a:ext cx="1077608" cy="446154"/>
          </a:xfrm>
          <a:prstGeom prst="roundRect">
            <a:avLst>
              <a:gd name="adj" fmla="val 16396"/>
            </a:avLst>
          </a:prstGeom>
          <a:solidFill>
            <a:srgbClr val="FFFFFF"/>
          </a:solidFill>
          <a:ln w="15875">
            <a:solidFill>
              <a:srgbClr val="1F8A5B"/>
            </a:solidFill>
            <a:prstDash val="solid"/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Match and code</a:t>
            </a:r>
            <a:endParaRPr lang="en-US" sz="1100" dirty="0"/>
          </a:p>
        </p:txBody>
      </p:sp>
      <p:sp>
        <p:nvSpPr>
          <p:cNvPr id="55" name="badge"/>
          <p:cNvSpPr/>
          <p:nvPr/>
        </p:nvSpPr>
        <p:spPr>
          <a:xfrm>
            <a:off x="4206813" y="2498726"/>
            <a:ext cx="219456" cy="219456"/>
          </a:xfrm>
          <a:prstGeom prst="ellipse">
            <a:avLst/>
          </a:prstGeom>
          <a:solidFill>
            <a:srgbClr val="0B1F3A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56" name="box:ax1"/>
          <p:cNvSpPr/>
          <p:nvPr/>
        </p:nvSpPr>
        <p:spPr>
          <a:xfrm>
            <a:off x="5494392" y="2608454"/>
            <a:ext cx="1077608" cy="446154"/>
          </a:xfrm>
          <a:prstGeom prst="roundRect">
            <a:avLst>
              <a:gd name="adj" fmla="val 16396"/>
            </a:avLst>
          </a:prstGeom>
          <a:solidFill>
            <a:srgbClr val="FFF4E8"/>
          </a:solidFill>
          <a:ln w="19050">
            <a:solidFill>
              <a:srgbClr val="E8832A"/>
            </a:solidFill>
            <a:prstDash val="dash"/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for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missing item</a:t>
            </a:r>
            <a:endParaRPr lang="en-US" sz="1100" dirty="0"/>
          </a:p>
        </p:txBody>
      </p:sp>
      <p:sp>
        <p:nvSpPr>
          <p:cNvPr id="57" name="box:a4"/>
          <p:cNvSpPr/>
          <p:nvPr/>
        </p:nvSpPr>
        <p:spPr>
          <a:xfrm>
            <a:off x="4316541" y="3876471"/>
            <a:ext cx="1077608" cy="446154"/>
          </a:xfrm>
          <a:prstGeom prst="roundRect">
            <a:avLst>
              <a:gd name="adj" fmla="val 16396"/>
            </a:avLst>
          </a:prstGeom>
          <a:solidFill>
            <a:srgbClr val="FFFFFF"/>
          </a:solidFill>
          <a:ln w="25400">
            <a:solidFill>
              <a:srgbClr val="E8832A"/>
            </a:solidFill>
            <a:prstDash val="solid"/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Release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flagged item</a:t>
            </a:r>
            <a:endParaRPr lang="en-US" sz="1100" dirty="0"/>
          </a:p>
        </p:txBody>
      </p:sp>
      <p:sp>
        <p:nvSpPr>
          <p:cNvPr id="58" name="badge"/>
          <p:cNvSpPr/>
          <p:nvPr/>
        </p:nvSpPr>
        <p:spPr>
          <a:xfrm>
            <a:off x="4206813" y="3766743"/>
            <a:ext cx="219456" cy="219456"/>
          </a:xfrm>
          <a:prstGeom prst="ellipse">
            <a:avLst/>
          </a:prstGeom>
          <a:solidFill>
            <a:srgbClr val="0B1F3A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59" name="box:a5"/>
          <p:cNvSpPr/>
          <p:nvPr/>
        </p:nvSpPr>
        <p:spPr>
          <a:xfrm>
            <a:off x="6785016" y="3876471"/>
            <a:ext cx="1077608" cy="446154"/>
          </a:xfrm>
          <a:prstGeom prst="roundRect">
            <a:avLst>
              <a:gd name="adj" fmla="val 16396"/>
            </a:avLst>
          </a:prstGeom>
          <a:solidFill>
            <a:srgbClr val="FFFFFF"/>
          </a:solidFill>
          <a:ln w="25400">
            <a:solidFill>
              <a:srgbClr val="E8832A"/>
            </a:solidFill>
            <a:prstDash val="solid"/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Approve above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</a:t>
            </a:r>
            <a:endParaRPr lang="en-US" sz="1100" dirty="0"/>
          </a:p>
        </p:txBody>
      </p:sp>
      <p:sp>
        <p:nvSpPr>
          <p:cNvPr id="60" name="badge"/>
          <p:cNvSpPr/>
          <p:nvPr/>
        </p:nvSpPr>
        <p:spPr>
          <a:xfrm>
            <a:off x="6675288" y="3766743"/>
            <a:ext cx="219456" cy="219456"/>
          </a:xfrm>
          <a:prstGeom prst="ellipse">
            <a:avLst/>
          </a:prstGeom>
          <a:solidFill>
            <a:srgbClr val="0B1F3A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  <p:sp>
        <p:nvSpPr>
          <p:cNvPr id="61" name="box:a6"/>
          <p:cNvSpPr/>
          <p:nvPr/>
        </p:nvSpPr>
        <p:spPr>
          <a:xfrm>
            <a:off x="8075639" y="2608454"/>
            <a:ext cx="1077608" cy="446154"/>
          </a:xfrm>
          <a:prstGeom prst="roundRect">
            <a:avLst>
              <a:gd name="adj" fmla="val 16396"/>
            </a:avLst>
          </a:prstGeom>
          <a:solidFill>
            <a:srgbClr val="FFFFFF"/>
          </a:solidFill>
          <a:ln w="15875">
            <a:solidFill>
              <a:srgbClr val="1F8A5B"/>
            </a:solidFill>
            <a:prstDash val="solid"/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 and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check</a:t>
            </a:r>
            <a:endParaRPr lang="en-US" sz="1100" dirty="0"/>
          </a:p>
        </p:txBody>
      </p:sp>
      <p:sp>
        <p:nvSpPr>
          <p:cNvPr id="62" name="badge"/>
          <p:cNvSpPr/>
          <p:nvPr/>
        </p:nvSpPr>
        <p:spPr>
          <a:xfrm>
            <a:off x="7965911" y="2498726"/>
            <a:ext cx="219456" cy="219456"/>
          </a:xfrm>
          <a:prstGeom prst="ellipse">
            <a:avLst/>
          </a:prstGeom>
          <a:solidFill>
            <a:srgbClr val="0B1F3A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  <p:sp>
        <p:nvSpPr>
          <p:cNvPr id="63" name="box:ax2"/>
          <p:cNvSpPr/>
          <p:nvPr/>
        </p:nvSpPr>
        <p:spPr>
          <a:xfrm>
            <a:off x="9253490" y="2608454"/>
            <a:ext cx="1077608" cy="446154"/>
          </a:xfrm>
          <a:prstGeom prst="roundRect">
            <a:avLst>
              <a:gd name="adj" fmla="val 16396"/>
            </a:avLst>
          </a:prstGeom>
          <a:solidFill>
            <a:srgbClr val="FFF4E8"/>
          </a:solidFill>
          <a:ln w="19050">
            <a:solidFill>
              <a:srgbClr val="E8832A"/>
            </a:solidFill>
            <a:prstDash val="dash"/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Hold risky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payment</a:t>
            </a:r>
            <a:endParaRPr lang="en-US" sz="1100" dirty="0"/>
          </a:p>
        </p:txBody>
      </p:sp>
      <p:sp>
        <p:nvSpPr>
          <p:cNvPr id="64" name="box:a7"/>
          <p:cNvSpPr/>
          <p:nvPr/>
        </p:nvSpPr>
        <p:spPr>
          <a:xfrm>
            <a:off x="8075639" y="3876471"/>
            <a:ext cx="1077608" cy="446154"/>
          </a:xfrm>
          <a:prstGeom prst="roundRect">
            <a:avLst>
              <a:gd name="adj" fmla="val 16396"/>
            </a:avLst>
          </a:prstGeom>
          <a:solidFill>
            <a:srgbClr val="FFFFFF"/>
          </a:solidFill>
          <a:ln w="25400">
            <a:solidFill>
              <a:srgbClr val="E8832A"/>
            </a:solidFill>
            <a:prstDash val="solid"/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 off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payment run</a:t>
            </a:r>
            <a:endParaRPr lang="en-US" sz="1100" dirty="0"/>
          </a:p>
        </p:txBody>
      </p:sp>
      <p:sp>
        <p:nvSpPr>
          <p:cNvPr id="65" name="badge"/>
          <p:cNvSpPr/>
          <p:nvPr/>
        </p:nvSpPr>
        <p:spPr>
          <a:xfrm>
            <a:off x="7965911" y="3766743"/>
            <a:ext cx="219456" cy="219456"/>
          </a:xfrm>
          <a:prstGeom prst="ellipse">
            <a:avLst/>
          </a:prstGeom>
          <a:solidFill>
            <a:srgbClr val="0B1F3A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100" dirty="0"/>
          </a:p>
        </p:txBody>
      </p:sp>
      <p:sp>
        <p:nvSpPr>
          <p:cNvPr id="66" name="box:a8"/>
          <p:cNvSpPr/>
          <p:nvPr/>
        </p:nvSpPr>
        <p:spPr>
          <a:xfrm>
            <a:off x="10544114" y="3242462"/>
            <a:ext cx="1077608" cy="446154"/>
          </a:xfrm>
          <a:prstGeom prst="roundRect">
            <a:avLst>
              <a:gd name="adj" fmla="val 16396"/>
            </a:avLst>
          </a:prstGeom>
          <a:solidFill>
            <a:srgbClr val="FFFFFF"/>
          </a:solidFill>
          <a:ln w="15875">
            <a:solidFill>
              <a:srgbClr val="1F8A5B"/>
            </a:solidFill>
            <a:prstDash val="solid"/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 and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accrue</a:t>
            </a:r>
            <a:endParaRPr lang="en-US" sz="1100" dirty="0"/>
          </a:p>
        </p:txBody>
      </p:sp>
      <p:sp>
        <p:nvSpPr>
          <p:cNvPr id="67" name="badge"/>
          <p:cNvSpPr/>
          <p:nvPr/>
        </p:nvSpPr>
        <p:spPr>
          <a:xfrm>
            <a:off x="10434386" y="3132734"/>
            <a:ext cx="219456" cy="219456"/>
          </a:xfrm>
          <a:prstGeom prst="ellipse">
            <a:avLst/>
          </a:prstGeom>
          <a:solidFill>
            <a:srgbClr val="0B1F3A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100" dirty="0"/>
          </a:p>
        </p:txBody>
      </p:sp>
      <p:sp>
        <p:nvSpPr>
          <p:cNvPr id="68" name="badge"/>
          <p:cNvSpPr/>
          <p:nvPr/>
        </p:nvSpPr>
        <p:spPr>
          <a:xfrm>
            <a:off x="457200" y="4599432"/>
            <a:ext cx="237744" cy="237744"/>
          </a:xfrm>
          <a:prstGeom prst="ellipse">
            <a:avLst/>
          </a:prstGeom>
          <a:solidFill>
            <a:srgbClr val="0B1F3A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69" name="text"/>
          <p:cNvSpPr/>
          <p:nvPr/>
        </p:nvSpPr>
        <p:spPr>
          <a:xfrm>
            <a:off x="786384" y="4599432"/>
            <a:ext cx="157116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Requester raises a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spend request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(Requester and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vendor)</a:t>
            </a:r>
            <a:endParaRPr lang="en-US" sz="1200" dirty="0"/>
          </a:p>
        </p:txBody>
      </p:sp>
      <p:sp>
        <p:nvSpPr>
          <p:cNvPr id="70" name="tag"/>
          <p:cNvSpPr/>
          <p:nvPr/>
        </p:nvSpPr>
        <p:spPr>
          <a:xfrm>
            <a:off x="2412416" y="4617720"/>
            <a:ext cx="658368" cy="201168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AGENT</a:t>
            </a:r>
            <a:endParaRPr lang="en-US" sz="1100" dirty="0"/>
          </a:p>
        </p:txBody>
      </p:sp>
      <p:sp>
        <p:nvSpPr>
          <p:cNvPr id="71" name="badge"/>
          <p:cNvSpPr/>
          <p:nvPr/>
        </p:nvSpPr>
        <p:spPr>
          <a:xfrm>
            <a:off x="457200" y="5385816"/>
            <a:ext cx="237744" cy="237744"/>
          </a:xfrm>
          <a:prstGeom prst="ellipse">
            <a:avLst/>
          </a:prstGeom>
          <a:solidFill>
            <a:srgbClr val="0B1F3A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72" name="text"/>
          <p:cNvSpPr/>
          <p:nvPr/>
        </p:nvSpPr>
        <p:spPr>
          <a:xfrm>
            <a:off x="786384" y="5385816"/>
            <a:ext cx="157116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Reads the invoice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checks it has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PO (Intake and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 check agent)</a:t>
            </a:r>
            <a:endParaRPr lang="en-US" sz="1200" dirty="0"/>
          </a:p>
        </p:txBody>
      </p:sp>
      <p:sp>
        <p:nvSpPr>
          <p:cNvPr id="73" name="tag"/>
          <p:cNvSpPr/>
          <p:nvPr/>
        </p:nvSpPr>
        <p:spPr>
          <a:xfrm>
            <a:off x="2412416" y="5404104"/>
            <a:ext cx="658368" cy="201168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AGENT</a:t>
            </a:r>
            <a:endParaRPr lang="en-US" sz="1100" dirty="0"/>
          </a:p>
        </p:txBody>
      </p:sp>
      <p:sp>
        <p:nvSpPr>
          <p:cNvPr id="74" name="badge"/>
          <p:cNvSpPr/>
          <p:nvPr/>
        </p:nvSpPr>
        <p:spPr>
          <a:xfrm>
            <a:off x="3345104" y="4599432"/>
            <a:ext cx="237744" cy="237744"/>
          </a:xfrm>
          <a:prstGeom prst="ellipse">
            <a:avLst/>
          </a:prstGeom>
          <a:solidFill>
            <a:srgbClr val="0B1F3A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75" name="text"/>
          <p:cNvSpPr/>
          <p:nvPr/>
        </p:nvSpPr>
        <p:spPr>
          <a:xfrm>
            <a:off x="3674288" y="4599432"/>
            <a:ext cx="157116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Matches to order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receipt,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proposes coding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(Match and code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agent)</a:t>
            </a:r>
            <a:endParaRPr lang="en-US" sz="1200" dirty="0"/>
          </a:p>
        </p:txBody>
      </p:sp>
      <p:sp>
        <p:nvSpPr>
          <p:cNvPr id="76" name="tag"/>
          <p:cNvSpPr/>
          <p:nvPr/>
        </p:nvSpPr>
        <p:spPr>
          <a:xfrm>
            <a:off x="5300320" y="4617720"/>
            <a:ext cx="658368" cy="201168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AGENT</a:t>
            </a:r>
            <a:endParaRPr lang="en-US" sz="1100" dirty="0"/>
          </a:p>
        </p:txBody>
      </p:sp>
      <p:sp>
        <p:nvSpPr>
          <p:cNvPr id="77" name="badge"/>
          <p:cNvSpPr/>
          <p:nvPr/>
        </p:nvSpPr>
        <p:spPr>
          <a:xfrm>
            <a:off x="3345104" y="5568696"/>
            <a:ext cx="237744" cy="237744"/>
          </a:xfrm>
          <a:prstGeom prst="ellipse">
            <a:avLst/>
          </a:prstGeom>
          <a:solidFill>
            <a:srgbClr val="0B1F3A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78" name="text"/>
          <p:cNvSpPr/>
          <p:nvPr/>
        </p:nvSpPr>
        <p:spPr>
          <a:xfrm>
            <a:off x="3674288" y="5568696"/>
            <a:ext cx="157116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Releases a flagged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exception (Humans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(decisions only))</a:t>
            </a:r>
            <a:endParaRPr lang="en-US" sz="1200" dirty="0"/>
          </a:p>
        </p:txBody>
      </p:sp>
      <p:sp>
        <p:nvSpPr>
          <p:cNvPr id="79" name="tag"/>
          <p:cNvSpPr/>
          <p:nvPr/>
        </p:nvSpPr>
        <p:spPr>
          <a:xfrm>
            <a:off x="5300320" y="5586984"/>
            <a:ext cx="658368" cy="201168"/>
          </a:xfrm>
          <a:prstGeom prst="roundRect">
            <a:avLst>
              <a:gd name="adj" fmla="val 25000"/>
            </a:avLst>
          </a:prstGeom>
          <a:solidFill>
            <a:srgbClr val="E8832A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HUMAN</a:t>
            </a:r>
            <a:endParaRPr lang="en-US" sz="1100" dirty="0"/>
          </a:p>
        </p:txBody>
      </p:sp>
      <p:sp>
        <p:nvSpPr>
          <p:cNvPr id="80" name="badge"/>
          <p:cNvSpPr/>
          <p:nvPr/>
        </p:nvSpPr>
        <p:spPr>
          <a:xfrm>
            <a:off x="6233008" y="4599432"/>
            <a:ext cx="237744" cy="237744"/>
          </a:xfrm>
          <a:prstGeom prst="ellipse">
            <a:avLst/>
          </a:prstGeom>
          <a:solidFill>
            <a:srgbClr val="0B1F3A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  <p:sp>
        <p:nvSpPr>
          <p:cNvPr id="81" name="text"/>
          <p:cNvSpPr/>
          <p:nvPr/>
        </p:nvSpPr>
        <p:spPr>
          <a:xfrm>
            <a:off x="6562192" y="4599432"/>
            <a:ext cx="157116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Approves above the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approval limit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(Humans (decisions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only))</a:t>
            </a:r>
            <a:endParaRPr lang="en-US" sz="1200" dirty="0"/>
          </a:p>
        </p:txBody>
      </p:sp>
      <p:sp>
        <p:nvSpPr>
          <p:cNvPr id="82" name="tag"/>
          <p:cNvSpPr/>
          <p:nvPr/>
        </p:nvSpPr>
        <p:spPr>
          <a:xfrm>
            <a:off x="8188223" y="4617720"/>
            <a:ext cx="658368" cy="201168"/>
          </a:xfrm>
          <a:prstGeom prst="roundRect">
            <a:avLst>
              <a:gd name="adj" fmla="val 25000"/>
            </a:avLst>
          </a:prstGeom>
          <a:solidFill>
            <a:srgbClr val="E8832A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HUMAN</a:t>
            </a:r>
            <a:endParaRPr lang="en-US" sz="1100" dirty="0"/>
          </a:p>
        </p:txBody>
      </p:sp>
      <p:sp>
        <p:nvSpPr>
          <p:cNvPr id="83" name="badge"/>
          <p:cNvSpPr/>
          <p:nvPr/>
        </p:nvSpPr>
        <p:spPr>
          <a:xfrm>
            <a:off x="6233008" y="5385816"/>
            <a:ext cx="237744" cy="237744"/>
          </a:xfrm>
          <a:prstGeom prst="ellipse">
            <a:avLst/>
          </a:prstGeom>
          <a:solidFill>
            <a:srgbClr val="0B1F3A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  <p:sp>
        <p:nvSpPr>
          <p:cNvPr id="84" name="text"/>
          <p:cNvSpPr/>
          <p:nvPr/>
        </p:nvSpPr>
        <p:spPr>
          <a:xfrm>
            <a:off x="6562192" y="5385816"/>
            <a:ext cx="157116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Prepares the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payment run and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checks risk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(Payment prep and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check agent)</a:t>
            </a:r>
            <a:endParaRPr lang="en-US" sz="1200" dirty="0"/>
          </a:p>
        </p:txBody>
      </p:sp>
      <p:sp>
        <p:nvSpPr>
          <p:cNvPr id="85" name="tag"/>
          <p:cNvSpPr/>
          <p:nvPr/>
        </p:nvSpPr>
        <p:spPr>
          <a:xfrm>
            <a:off x="8188223" y="5404104"/>
            <a:ext cx="658368" cy="201168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AGENT</a:t>
            </a:r>
            <a:endParaRPr lang="en-US" sz="1100" dirty="0"/>
          </a:p>
        </p:txBody>
      </p:sp>
      <p:sp>
        <p:nvSpPr>
          <p:cNvPr id="86" name="badge"/>
          <p:cNvSpPr/>
          <p:nvPr/>
        </p:nvSpPr>
        <p:spPr>
          <a:xfrm>
            <a:off x="9120911" y="4599432"/>
            <a:ext cx="237744" cy="237744"/>
          </a:xfrm>
          <a:prstGeom prst="ellipse">
            <a:avLst/>
          </a:prstGeom>
          <a:solidFill>
            <a:srgbClr val="0B1F3A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100" dirty="0"/>
          </a:p>
        </p:txBody>
      </p:sp>
      <p:sp>
        <p:nvSpPr>
          <p:cNvPr id="87" name="text"/>
          <p:cNvSpPr/>
          <p:nvPr/>
        </p:nvSpPr>
        <p:spPr>
          <a:xfrm>
            <a:off x="9450095" y="4599432"/>
            <a:ext cx="157116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Signs off the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payment run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(Humans (decisions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only))</a:t>
            </a:r>
            <a:endParaRPr lang="en-US" sz="1200" dirty="0"/>
          </a:p>
        </p:txBody>
      </p:sp>
      <p:sp>
        <p:nvSpPr>
          <p:cNvPr id="88" name="tag"/>
          <p:cNvSpPr/>
          <p:nvPr/>
        </p:nvSpPr>
        <p:spPr>
          <a:xfrm>
            <a:off x="11076127" y="4617720"/>
            <a:ext cx="658368" cy="201168"/>
          </a:xfrm>
          <a:prstGeom prst="roundRect">
            <a:avLst>
              <a:gd name="adj" fmla="val 25000"/>
            </a:avLst>
          </a:prstGeom>
          <a:solidFill>
            <a:srgbClr val="E8832A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HUMAN</a:t>
            </a:r>
            <a:endParaRPr lang="en-US" sz="1100" dirty="0"/>
          </a:p>
        </p:txBody>
      </p:sp>
      <p:sp>
        <p:nvSpPr>
          <p:cNvPr id="89" name="badge"/>
          <p:cNvSpPr/>
          <p:nvPr/>
        </p:nvSpPr>
        <p:spPr>
          <a:xfrm>
            <a:off x="9120911" y="5385816"/>
            <a:ext cx="237744" cy="237744"/>
          </a:xfrm>
          <a:prstGeom prst="ellipse">
            <a:avLst/>
          </a:prstGeom>
          <a:solidFill>
            <a:srgbClr val="0B1F3A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100" dirty="0"/>
          </a:p>
        </p:txBody>
      </p:sp>
      <p:sp>
        <p:nvSpPr>
          <p:cNvPr id="90" name="text"/>
          <p:cNvSpPr/>
          <p:nvPr/>
        </p:nvSpPr>
        <p:spPr>
          <a:xfrm>
            <a:off x="9450095" y="5385816"/>
            <a:ext cx="157116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Posts payments and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accrues unpaid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invoices (Close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accruals agent)</a:t>
            </a:r>
            <a:endParaRPr lang="en-US" sz="1200" dirty="0"/>
          </a:p>
        </p:txBody>
      </p:sp>
      <p:sp>
        <p:nvSpPr>
          <p:cNvPr id="91" name="tag"/>
          <p:cNvSpPr/>
          <p:nvPr/>
        </p:nvSpPr>
        <p:spPr>
          <a:xfrm>
            <a:off x="11076127" y="5404104"/>
            <a:ext cx="658368" cy="201168"/>
          </a:xfrm>
          <a:prstGeom prst="roundRect">
            <a:avLst>
              <a:gd name="adj" fmla="val 25000"/>
            </a:avLst>
          </a:prstGeom>
          <a:solidFill>
            <a:srgbClr val="1F8A5B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AGENT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g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EF2F7"/>
          </a:solidFill>
          <a:ln/>
        </p:spPr>
      </p:sp>
      <p:sp>
        <p:nvSpPr>
          <p:cNvPr id="3" name="band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B1F3A"/>
          </a:solidFill>
          <a:ln/>
        </p:spPr>
      </p:sp>
      <p:sp>
        <p:nvSpPr>
          <p:cNvPr id="4" name="text"/>
          <p:cNvSpPr/>
          <p:nvPr/>
        </p:nvSpPr>
        <p:spPr>
          <a:xfrm>
            <a:off x="457200" y="73152"/>
            <a:ext cx="11277295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four buckets. Smaller firm, same method.</a:t>
            </a:r>
            <a:endParaRPr lang="en-US" sz="2800" dirty="0"/>
          </a:p>
        </p:txBody>
      </p:sp>
      <p:sp>
        <p:nvSpPr>
          <p:cNvPr id="5" name="band"/>
          <p:cNvSpPr/>
          <p:nvPr/>
        </p:nvSpPr>
        <p:spPr>
          <a:xfrm>
            <a:off x="0" y="6492240"/>
            <a:ext cx="12191695" cy="18288"/>
          </a:xfrm>
          <a:prstGeom prst="rect">
            <a:avLst/>
          </a:prstGeom>
          <a:solidFill>
            <a:srgbClr val="E8832A"/>
          </a:solidFill>
          <a:ln/>
        </p:spPr>
      </p:sp>
      <p:sp>
        <p:nvSpPr>
          <p:cNvPr id="6" name="text"/>
          <p:cNvSpPr/>
          <p:nvPr/>
        </p:nvSpPr>
        <p:spPr>
          <a:xfrm>
            <a:off x="457200" y="6528816"/>
            <a:ext cx="9692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E8832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DRAFT · UNREVIEWED | COMPOSITE DEMO · FIGURES ILLUSTRATIVE</a:t>
            </a:r>
            <a:endParaRPr lang="en-US" sz="1100" dirty="0"/>
          </a:p>
        </p:txBody>
      </p:sp>
      <p:sp>
        <p:nvSpPr>
          <p:cNvPr id="7" name="text"/>
          <p:cNvSpPr/>
          <p:nvPr/>
        </p:nvSpPr>
        <p:spPr>
          <a:xfrm>
            <a:off x="10271455" y="6528816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B6B8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 / 7</a:t>
            </a:r>
            <a:endParaRPr lang="en-US" sz="1100" dirty="0"/>
          </a:p>
        </p:txBody>
      </p:sp>
      <p:sp>
        <p:nvSpPr>
          <p:cNvPr id="8" name="text"/>
          <p:cNvSpPr/>
          <p:nvPr/>
        </p:nvSpPr>
        <p:spPr>
          <a:xfrm>
            <a:off x="457200" y="1005840"/>
            <a:ext cx="112772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 boxes on today's map: 10 to delete, 8 for automation, 3 for agents, 5 for a person to decide.</a:t>
            </a:r>
            <a:endParaRPr lang="en-US" sz="1200" dirty="0"/>
          </a:p>
        </p:txBody>
      </p:sp>
      <p:sp>
        <p:nvSpPr>
          <p:cNvPr id="9" name="bucketcol:delete"/>
          <p:cNvSpPr/>
          <p:nvPr/>
        </p:nvSpPr>
        <p:spPr>
          <a:xfrm>
            <a:off x="457200" y="1389888"/>
            <a:ext cx="5570068" cy="2851200"/>
          </a:xfrm>
          <a:prstGeom prst="roundRect">
            <a:avLst>
              <a:gd name="adj" fmla="val 2566"/>
            </a:avLst>
          </a:prstGeom>
          <a:solidFill>
            <a:srgbClr val="FFFFFF"/>
          </a:solidFill>
          <a:ln w="12700">
            <a:solidFill>
              <a:srgbClr val="D5DDE9"/>
            </a:solidFill>
            <a:prstDash val="solid"/>
          </a:ln>
        </p:spPr>
      </p:sp>
      <p:sp>
        <p:nvSpPr>
          <p:cNvPr id="10" name="bucketicon:delete"/>
          <p:cNvSpPr/>
          <p:nvPr/>
        </p:nvSpPr>
        <p:spPr>
          <a:xfrm>
            <a:off x="566928" y="1499616"/>
            <a:ext cx="420624" cy="420624"/>
          </a:xfrm>
          <a:prstGeom prst="rect">
            <a:avLst/>
          </a:prstGeom>
          <a:solidFill>
            <a:srgbClr val="8D97A6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×</a:t>
            </a:r>
            <a:endParaRPr lang="en-US" sz="2000" dirty="0"/>
          </a:p>
        </p:txBody>
      </p:sp>
      <p:sp>
        <p:nvSpPr>
          <p:cNvPr id="11" name="text"/>
          <p:cNvSpPr/>
          <p:nvPr/>
        </p:nvSpPr>
        <p:spPr>
          <a:xfrm>
            <a:off x="1097280" y="1472184"/>
            <a:ext cx="48202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8D97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Delete</a:t>
            </a:r>
            <a:endParaRPr lang="en-US" sz="1800" dirty="0"/>
          </a:p>
        </p:txBody>
      </p:sp>
      <p:sp>
        <p:nvSpPr>
          <p:cNvPr id="12" name="text"/>
          <p:cNvSpPr/>
          <p:nvPr/>
        </p:nvSpPr>
        <p:spPr>
          <a:xfrm>
            <a:off x="1097280" y="1728216"/>
            <a:ext cx="48202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Rework and repeats</a:t>
            </a:r>
            <a:endParaRPr lang="en-US" sz="1100" dirty="0"/>
          </a:p>
        </p:txBody>
      </p:sp>
      <p:sp>
        <p:nvSpPr>
          <p:cNvPr id="13" name="text"/>
          <p:cNvSpPr/>
          <p:nvPr/>
        </p:nvSpPr>
        <p:spPr>
          <a:xfrm>
            <a:off x="566928" y="1947672"/>
            <a:ext cx="53506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steps and loops</a:t>
            </a:r>
            <a:endParaRPr lang="en-US" sz="1400" dirty="0"/>
          </a:p>
        </p:txBody>
      </p:sp>
      <p:sp>
        <p:nvSpPr>
          <p:cNvPr id="14" name="bucket:b6"/>
          <p:cNvSpPr/>
          <p:nvPr/>
        </p:nvSpPr>
        <p:spPr>
          <a:xfrm>
            <a:off x="566928" y="2231136"/>
            <a:ext cx="1759153" cy="384048"/>
          </a:xfrm>
          <a:prstGeom prst="roundRect">
            <a:avLst>
              <a:gd name="adj" fmla="val 19048"/>
            </a:avLst>
          </a:prstGeom>
          <a:solidFill>
            <a:srgbClr val="F6F8FB"/>
          </a:solidFill>
          <a:ln w="15875">
            <a:solidFill>
              <a:srgbClr val="8D97A6"/>
            </a:solidFill>
            <a:prstDash val="solid"/>
          </a:ln>
        </p:spPr>
      </p:sp>
      <p:sp>
        <p:nvSpPr>
          <p:cNvPr id="15" name="badge"/>
          <p:cNvSpPr/>
          <p:nvPr/>
        </p:nvSpPr>
        <p:spPr>
          <a:xfrm>
            <a:off x="603504" y="2313432"/>
            <a:ext cx="219456" cy="219456"/>
          </a:xfrm>
          <a:prstGeom prst="ellipse">
            <a:avLst/>
          </a:prstGeom>
          <a:solidFill>
            <a:srgbClr val="8D97A6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  <p:sp>
        <p:nvSpPr>
          <p:cNvPr id="16" name="text"/>
          <p:cNvSpPr/>
          <p:nvPr/>
        </p:nvSpPr>
        <p:spPr>
          <a:xfrm>
            <a:off x="877824" y="2231136"/>
            <a:ext cx="1411681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strike="sngStrike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Re-key invoice</a:t>
            </a:r>
            <a:endParaRPr lang="en-US" sz="1100" dirty="0"/>
          </a:p>
          <a:p>
            <a:pPr algn="l" indent="0" marL="0">
              <a:buNone/>
            </a:pPr>
            <a:r>
              <a:rPr lang="en-US" sz="1100" strike="sngStrike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details</a:t>
            </a:r>
            <a:endParaRPr lang="en-US" sz="1100" dirty="0"/>
          </a:p>
        </p:txBody>
      </p:sp>
      <p:sp>
        <p:nvSpPr>
          <p:cNvPr id="17" name="bucket:b10"/>
          <p:cNvSpPr/>
          <p:nvPr/>
        </p:nvSpPr>
        <p:spPr>
          <a:xfrm>
            <a:off x="2362657" y="2231136"/>
            <a:ext cx="1759153" cy="384048"/>
          </a:xfrm>
          <a:prstGeom prst="roundRect">
            <a:avLst>
              <a:gd name="adj" fmla="val 19048"/>
            </a:avLst>
          </a:prstGeom>
          <a:solidFill>
            <a:srgbClr val="F6F8FB"/>
          </a:solidFill>
          <a:ln w="15875">
            <a:solidFill>
              <a:srgbClr val="8D97A6"/>
            </a:solidFill>
            <a:prstDash val="solid"/>
          </a:ln>
        </p:spPr>
      </p:sp>
      <p:sp>
        <p:nvSpPr>
          <p:cNvPr id="18" name="badge"/>
          <p:cNvSpPr/>
          <p:nvPr/>
        </p:nvSpPr>
        <p:spPr>
          <a:xfrm>
            <a:off x="2399233" y="2313432"/>
            <a:ext cx="219456" cy="219456"/>
          </a:xfrm>
          <a:prstGeom prst="ellipse">
            <a:avLst/>
          </a:prstGeom>
          <a:solidFill>
            <a:srgbClr val="8D97A6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100" dirty="0"/>
          </a:p>
        </p:txBody>
      </p:sp>
      <p:sp>
        <p:nvSpPr>
          <p:cNvPr id="19" name="text"/>
          <p:cNvSpPr/>
          <p:nvPr/>
        </p:nvSpPr>
        <p:spPr>
          <a:xfrm>
            <a:off x="2673553" y="2231136"/>
            <a:ext cx="1411681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strike="sngStrike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the coding</a:t>
            </a:r>
            <a:endParaRPr lang="en-US" sz="1100" dirty="0"/>
          </a:p>
        </p:txBody>
      </p:sp>
      <p:sp>
        <p:nvSpPr>
          <p:cNvPr id="20" name="bucket:x1"/>
          <p:cNvSpPr/>
          <p:nvPr/>
        </p:nvSpPr>
        <p:spPr>
          <a:xfrm>
            <a:off x="4158386" y="2231136"/>
            <a:ext cx="1759153" cy="384048"/>
          </a:xfrm>
          <a:prstGeom prst="roundRect">
            <a:avLst>
              <a:gd name="adj" fmla="val 19048"/>
            </a:avLst>
          </a:prstGeom>
          <a:solidFill>
            <a:srgbClr val="F6F8FB"/>
          </a:solidFill>
          <a:ln w="15875">
            <a:solidFill>
              <a:srgbClr val="8D97A6"/>
            </a:solidFill>
            <a:prstDash val="dash"/>
          </a:ln>
        </p:spPr>
      </p:sp>
      <p:sp>
        <p:nvSpPr>
          <p:cNvPr id="21" name="badge"/>
          <p:cNvSpPr/>
          <p:nvPr/>
        </p:nvSpPr>
        <p:spPr>
          <a:xfrm>
            <a:off x="4194962" y="2313432"/>
            <a:ext cx="219456" cy="219456"/>
          </a:xfrm>
          <a:prstGeom prst="ellipse">
            <a:avLst/>
          </a:prstGeom>
          <a:solidFill>
            <a:srgbClr val="FFF4E8"/>
          </a:solidFill>
          <a:ln w="12700">
            <a:solidFill>
              <a:srgbClr val="E8832A"/>
            </a:solidFill>
            <a:prstDash val="dash"/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E88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↻</a:t>
            </a:r>
            <a:endParaRPr lang="en-US" sz="1100" dirty="0"/>
          </a:p>
        </p:txBody>
      </p:sp>
      <p:sp>
        <p:nvSpPr>
          <p:cNvPr id="22" name="text"/>
          <p:cNvSpPr/>
          <p:nvPr/>
        </p:nvSpPr>
        <p:spPr>
          <a:xfrm>
            <a:off x="4469282" y="2231136"/>
            <a:ext cx="1411681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strike="sngStrike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Late PO raised</a:t>
            </a:r>
            <a:endParaRPr lang="en-US" sz="1100" dirty="0"/>
          </a:p>
        </p:txBody>
      </p:sp>
      <p:sp>
        <p:nvSpPr>
          <p:cNvPr id="23" name="bucket:x2"/>
          <p:cNvSpPr/>
          <p:nvPr/>
        </p:nvSpPr>
        <p:spPr>
          <a:xfrm>
            <a:off x="566928" y="2651760"/>
            <a:ext cx="1759153" cy="384048"/>
          </a:xfrm>
          <a:prstGeom prst="roundRect">
            <a:avLst>
              <a:gd name="adj" fmla="val 19048"/>
            </a:avLst>
          </a:prstGeom>
          <a:solidFill>
            <a:srgbClr val="F6F8FB"/>
          </a:solidFill>
          <a:ln w="15875">
            <a:solidFill>
              <a:srgbClr val="8D97A6"/>
            </a:solidFill>
            <a:prstDash val="dash"/>
          </a:ln>
        </p:spPr>
      </p:sp>
      <p:sp>
        <p:nvSpPr>
          <p:cNvPr id="24" name="badge"/>
          <p:cNvSpPr/>
          <p:nvPr/>
        </p:nvSpPr>
        <p:spPr>
          <a:xfrm>
            <a:off x="603504" y="2734056"/>
            <a:ext cx="219456" cy="219456"/>
          </a:xfrm>
          <a:prstGeom prst="ellipse">
            <a:avLst/>
          </a:prstGeom>
          <a:solidFill>
            <a:srgbClr val="FFF4E8"/>
          </a:solidFill>
          <a:ln w="12700">
            <a:solidFill>
              <a:srgbClr val="E8832A"/>
            </a:solidFill>
            <a:prstDash val="dash"/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E88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↻</a:t>
            </a:r>
            <a:endParaRPr lang="en-US" sz="1100" dirty="0"/>
          </a:p>
        </p:txBody>
      </p:sp>
      <p:sp>
        <p:nvSpPr>
          <p:cNvPr id="25" name="text"/>
          <p:cNvSpPr/>
          <p:nvPr/>
        </p:nvSpPr>
        <p:spPr>
          <a:xfrm>
            <a:off x="877824" y="2651760"/>
            <a:ext cx="1411681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strike="sngStrike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Vendor details</a:t>
            </a:r>
            <a:endParaRPr lang="en-US" sz="1100" dirty="0"/>
          </a:p>
          <a:p>
            <a:pPr algn="l" indent="0" marL="0">
              <a:buNone/>
            </a:pPr>
            <a:r>
              <a:rPr lang="en-US" sz="1100" strike="sngStrike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recheck</a:t>
            </a:r>
            <a:endParaRPr lang="en-US" sz="1100" dirty="0"/>
          </a:p>
        </p:txBody>
      </p:sp>
      <p:sp>
        <p:nvSpPr>
          <p:cNvPr id="26" name="bucket:x3"/>
          <p:cNvSpPr/>
          <p:nvPr/>
        </p:nvSpPr>
        <p:spPr>
          <a:xfrm>
            <a:off x="2362657" y="2651760"/>
            <a:ext cx="1759153" cy="384048"/>
          </a:xfrm>
          <a:prstGeom prst="roundRect">
            <a:avLst>
              <a:gd name="adj" fmla="val 19048"/>
            </a:avLst>
          </a:prstGeom>
          <a:solidFill>
            <a:srgbClr val="F6F8FB"/>
          </a:solidFill>
          <a:ln w="15875">
            <a:solidFill>
              <a:srgbClr val="8D97A6"/>
            </a:solidFill>
            <a:prstDash val="dash"/>
          </a:ln>
        </p:spPr>
      </p:sp>
      <p:sp>
        <p:nvSpPr>
          <p:cNvPr id="27" name="badge"/>
          <p:cNvSpPr/>
          <p:nvPr/>
        </p:nvSpPr>
        <p:spPr>
          <a:xfrm>
            <a:off x="2399233" y="2734056"/>
            <a:ext cx="219456" cy="219456"/>
          </a:xfrm>
          <a:prstGeom prst="ellipse">
            <a:avLst/>
          </a:prstGeom>
          <a:solidFill>
            <a:srgbClr val="FFF4E8"/>
          </a:solidFill>
          <a:ln w="12700">
            <a:solidFill>
              <a:srgbClr val="E8832A"/>
            </a:solidFill>
            <a:prstDash val="dash"/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E88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↻</a:t>
            </a:r>
            <a:endParaRPr lang="en-US" sz="1100" dirty="0"/>
          </a:p>
        </p:txBody>
      </p:sp>
      <p:sp>
        <p:nvSpPr>
          <p:cNvPr id="28" name="text"/>
          <p:cNvSpPr/>
          <p:nvPr/>
        </p:nvSpPr>
        <p:spPr>
          <a:xfrm>
            <a:off x="2673553" y="2651760"/>
            <a:ext cx="1411681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strike="sngStrike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Chase receipt or</a:t>
            </a:r>
            <a:endParaRPr lang="en-US" sz="1100" dirty="0"/>
          </a:p>
          <a:p>
            <a:pPr algn="l" indent="0" marL="0">
              <a:buNone/>
            </a:pPr>
            <a:r>
              <a:rPr lang="en-US" sz="1100" strike="sngStrike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coding</a:t>
            </a:r>
            <a:endParaRPr lang="en-US" sz="1100" dirty="0"/>
          </a:p>
        </p:txBody>
      </p:sp>
      <p:sp>
        <p:nvSpPr>
          <p:cNvPr id="29" name="bucket:x4"/>
          <p:cNvSpPr/>
          <p:nvPr/>
        </p:nvSpPr>
        <p:spPr>
          <a:xfrm>
            <a:off x="4158386" y="2651760"/>
            <a:ext cx="1759153" cy="384048"/>
          </a:xfrm>
          <a:prstGeom prst="roundRect">
            <a:avLst>
              <a:gd name="adj" fmla="val 19048"/>
            </a:avLst>
          </a:prstGeom>
          <a:solidFill>
            <a:srgbClr val="F6F8FB"/>
          </a:solidFill>
          <a:ln w="15875">
            <a:solidFill>
              <a:srgbClr val="8D97A6"/>
            </a:solidFill>
            <a:prstDash val="dash"/>
          </a:ln>
        </p:spPr>
      </p:sp>
      <p:sp>
        <p:nvSpPr>
          <p:cNvPr id="30" name="badge"/>
          <p:cNvSpPr/>
          <p:nvPr/>
        </p:nvSpPr>
        <p:spPr>
          <a:xfrm>
            <a:off x="4194962" y="2734056"/>
            <a:ext cx="219456" cy="219456"/>
          </a:xfrm>
          <a:prstGeom prst="ellipse">
            <a:avLst/>
          </a:prstGeom>
          <a:solidFill>
            <a:srgbClr val="FFF4E8"/>
          </a:solidFill>
          <a:ln w="12700">
            <a:solidFill>
              <a:srgbClr val="E8832A"/>
            </a:solidFill>
            <a:prstDash val="dash"/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E88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↻</a:t>
            </a:r>
            <a:endParaRPr lang="en-US" sz="1100" dirty="0"/>
          </a:p>
        </p:txBody>
      </p:sp>
      <p:sp>
        <p:nvSpPr>
          <p:cNvPr id="31" name="text"/>
          <p:cNvSpPr/>
          <p:nvPr/>
        </p:nvSpPr>
        <p:spPr>
          <a:xfrm>
            <a:off x="4469282" y="2651760"/>
            <a:ext cx="1411681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strike="sngStrike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Price or quantity</a:t>
            </a:r>
            <a:endParaRPr lang="en-US" sz="1100" dirty="0"/>
          </a:p>
          <a:p>
            <a:pPr algn="l" indent="0" marL="0">
              <a:buNone/>
            </a:pPr>
            <a:r>
              <a:rPr lang="en-US" sz="1100" strike="sngStrike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gap</a:t>
            </a:r>
            <a:endParaRPr lang="en-US" sz="1100" dirty="0"/>
          </a:p>
        </p:txBody>
      </p:sp>
      <p:sp>
        <p:nvSpPr>
          <p:cNvPr id="32" name="bucket:x5"/>
          <p:cNvSpPr/>
          <p:nvPr/>
        </p:nvSpPr>
        <p:spPr>
          <a:xfrm>
            <a:off x="566928" y="3072384"/>
            <a:ext cx="1759153" cy="256032"/>
          </a:xfrm>
          <a:prstGeom prst="roundRect">
            <a:avLst>
              <a:gd name="adj" fmla="val 25000"/>
            </a:avLst>
          </a:prstGeom>
          <a:solidFill>
            <a:srgbClr val="F6F8FB"/>
          </a:solidFill>
          <a:ln w="15875">
            <a:solidFill>
              <a:srgbClr val="8D97A6"/>
            </a:solidFill>
            <a:prstDash val="dash"/>
          </a:ln>
        </p:spPr>
      </p:sp>
      <p:sp>
        <p:nvSpPr>
          <p:cNvPr id="33" name="badge"/>
          <p:cNvSpPr/>
          <p:nvPr/>
        </p:nvSpPr>
        <p:spPr>
          <a:xfrm>
            <a:off x="603504" y="3090672"/>
            <a:ext cx="219456" cy="219456"/>
          </a:xfrm>
          <a:prstGeom prst="ellipse">
            <a:avLst/>
          </a:prstGeom>
          <a:solidFill>
            <a:srgbClr val="FFF4E8"/>
          </a:solidFill>
          <a:ln w="12700">
            <a:solidFill>
              <a:srgbClr val="E8832A"/>
            </a:solidFill>
            <a:prstDash val="dash"/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E88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↻</a:t>
            </a:r>
            <a:endParaRPr lang="en-US" sz="1100" dirty="0"/>
          </a:p>
        </p:txBody>
      </p:sp>
      <p:sp>
        <p:nvSpPr>
          <p:cNvPr id="34" name="text"/>
          <p:cNvSpPr/>
          <p:nvPr/>
        </p:nvSpPr>
        <p:spPr>
          <a:xfrm>
            <a:off x="877824" y="3072384"/>
            <a:ext cx="1411681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strike="sngStrike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Chase approver</a:t>
            </a:r>
            <a:endParaRPr lang="en-US" sz="1100" dirty="0"/>
          </a:p>
        </p:txBody>
      </p:sp>
      <p:sp>
        <p:nvSpPr>
          <p:cNvPr id="35" name="bucket:x6"/>
          <p:cNvSpPr/>
          <p:nvPr/>
        </p:nvSpPr>
        <p:spPr>
          <a:xfrm>
            <a:off x="2362657" y="3072384"/>
            <a:ext cx="1759153" cy="256032"/>
          </a:xfrm>
          <a:prstGeom prst="roundRect">
            <a:avLst>
              <a:gd name="adj" fmla="val 25000"/>
            </a:avLst>
          </a:prstGeom>
          <a:solidFill>
            <a:srgbClr val="F6F8FB"/>
          </a:solidFill>
          <a:ln w="15875">
            <a:solidFill>
              <a:srgbClr val="8D97A6"/>
            </a:solidFill>
            <a:prstDash val="dash"/>
          </a:ln>
        </p:spPr>
      </p:sp>
      <p:sp>
        <p:nvSpPr>
          <p:cNvPr id="36" name="badge"/>
          <p:cNvSpPr/>
          <p:nvPr/>
        </p:nvSpPr>
        <p:spPr>
          <a:xfrm>
            <a:off x="2399233" y="3090672"/>
            <a:ext cx="219456" cy="219456"/>
          </a:xfrm>
          <a:prstGeom prst="ellipse">
            <a:avLst/>
          </a:prstGeom>
          <a:solidFill>
            <a:srgbClr val="FFF4E8"/>
          </a:solidFill>
          <a:ln w="12700">
            <a:solidFill>
              <a:srgbClr val="E8832A"/>
            </a:solidFill>
            <a:prstDash val="dash"/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E88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↻</a:t>
            </a:r>
            <a:endParaRPr lang="en-US" sz="1100" dirty="0"/>
          </a:p>
        </p:txBody>
      </p:sp>
      <p:sp>
        <p:nvSpPr>
          <p:cNvPr id="37" name="text"/>
          <p:cNvSpPr/>
          <p:nvPr/>
        </p:nvSpPr>
        <p:spPr>
          <a:xfrm>
            <a:off x="2673553" y="3072384"/>
            <a:ext cx="1411681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strike="sngStrike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Duplicate reversed</a:t>
            </a:r>
            <a:endParaRPr lang="en-US" sz="1100" dirty="0"/>
          </a:p>
        </p:txBody>
      </p:sp>
      <p:sp>
        <p:nvSpPr>
          <p:cNvPr id="38" name="bucket:x7"/>
          <p:cNvSpPr/>
          <p:nvPr/>
        </p:nvSpPr>
        <p:spPr>
          <a:xfrm>
            <a:off x="4158386" y="3072384"/>
            <a:ext cx="1759153" cy="256032"/>
          </a:xfrm>
          <a:prstGeom prst="roundRect">
            <a:avLst>
              <a:gd name="adj" fmla="val 25000"/>
            </a:avLst>
          </a:prstGeom>
          <a:solidFill>
            <a:srgbClr val="F6F8FB"/>
          </a:solidFill>
          <a:ln w="15875">
            <a:solidFill>
              <a:srgbClr val="8D97A6"/>
            </a:solidFill>
            <a:prstDash val="dash"/>
          </a:ln>
        </p:spPr>
      </p:sp>
      <p:sp>
        <p:nvSpPr>
          <p:cNvPr id="39" name="badge"/>
          <p:cNvSpPr/>
          <p:nvPr/>
        </p:nvSpPr>
        <p:spPr>
          <a:xfrm>
            <a:off x="4194962" y="3090672"/>
            <a:ext cx="219456" cy="219456"/>
          </a:xfrm>
          <a:prstGeom prst="ellipse">
            <a:avLst/>
          </a:prstGeom>
          <a:solidFill>
            <a:srgbClr val="FFF4E8"/>
          </a:solidFill>
          <a:ln w="12700">
            <a:solidFill>
              <a:srgbClr val="E8832A"/>
            </a:solidFill>
            <a:prstDash val="dash"/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E88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↻</a:t>
            </a:r>
            <a:endParaRPr lang="en-US" sz="1100" dirty="0"/>
          </a:p>
        </p:txBody>
      </p:sp>
      <p:sp>
        <p:nvSpPr>
          <p:cNvPr id="40" name="text"/>
          <p:cNvSpPr/>
          <p:nvPr/>
        </p:nvSpPr>
        <p:spPr>
          <a:xfrm>
            <a:off x="4469282" y="3072384"/>
            <a:ext cx="1411681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strike="sngStrike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Payment redone</a:t>
            </a:r>
            <a:endParaRPr lang="en-US" sz="1100" dirty="0"/>
          </a:p>
        </p:txBody>
      </p:sp>
      <p:sp>
        <p:nvSpPr>
          <p:cNvPr id="41" name="bucket:x8"/>
          <p:cNvSpPr/>
          <p:nvPr/>
        </p:nvSpPr>
        <p:spPr>
          <a:xfrm>
            <a:off x="566928" y="3364992"/>
            <a:ext cx="1759153" cy="384048"/>
          </a:xfrm>
          <a:prstGeom prst="roundRect">
            <a:avLst>
              <a:gd name="adj" fmla="val 19048"/>
            </a:avLst>
          </a:prstGeom>
          <a:solidFill>
            <a:srgbClr val="F6F8FB"/>
          </a:solidFill>
          <a:ln w="15875">
            <a:solidFill>
              <a:srgbClr val="8D97A6"/>
            </a:solidFill>
            <a:prstDash val="dash"/>
          </a:ln>
        </p:spPr>
      </p:sp>
      <p:sp>
        <p:nvSpPr>
          <p:cNvPr id="42" name="badge"/>
          <p:cNvSpPr/>
          <p:nvPr/>
        </p:nvSpPr>
        <p:spPr>
          <a:xfrm>
            <a:off x="603504" y="3447288"/>
            <a:ext cx="219456" cy="219456"/>
          </a:xfrm>
          <a:prstGeom prst="ellipse">
            <a:avLst/>
          </a:prstGeom>
          <a:solidFill>
            <a:srgbClr val="FFF4E8"/>
          </a:solidFill>
          <a:ln w="12700">
            <a:solidFill>
              <a:srgbClr val="E8832A"/>
            </a:solidFill>
            <a:prstDash val="dash"/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E88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↻</a:t>
            </a:r>
            <a:endParaRPr lang="en-US" sz="1100" dirty="0"/>
          </a:p>
        </p:txBody>
      </p:sp>
      <p:sp>
        <p:nvSpPr>
          <p:cNvPr id="43" name="text"/>
          <p:cNvSpPr/>
          <p:nvPr/>
        </p:nvSpPr>
        <p:spPr>
          <a:xfrm>
            <a:off x="877824" y="3364992"/>
            <a:ext cx="1411681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strike="sngStrike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Month-end accrual</a:t>
            </a:r>
            <a:endParaRPr lang="en-US" sz="1100" dirty="0"/>
          </a:p>
          <a:p>
            <a:pPr algn="l" indent="0" marL="0">
              <a:buNone/>
            </a:pPr>
            <a:r>
              <a:rPr lang="en-US" sz="1100" strike="sngStrike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chase</a:t>
            </a:r>
            <a:endParaRPr lang="en-US" sz="1100" dirty="0"/>
          </a:p>
        </p:txBody>
      </p:sp>
      <p:sp>
        <p:nvSpPr>
          <p:cNvPr id="44" name="text"/>
          <p:cNvSpPr/>
          <p:nvPr/>
        </p:nvSpPr>
        <p:spPr>
          <a:xfrm>
            <a:off x="566928" y="3948480"/>
            <a:ext cx="535061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 the cause and the loop goes away.</a:t>
            </a:r>
            <a:endParaRPr lang="en-US" sz="1200" dirty="0"/>
          </a:p>
        </p:txBody>
      </p:sp>
      <p:sp>
        <p:nvSpPr>
          <p:cNvPr id="45" name="bucketcol:automation"/>
          <p:cNvSpPr/>
          <p:nvPr/>
        </p:nvSpPr>
        <p:spPr>
          <a:xfrm>
            <a:off x="6164428" y="1389888"/>
            <a:ext cx="5570068" cy="2851200"/>
          </a:xfrm>
          <a:prstGeom prst="roundRect">
            <a:avLst>
              <a:gd name="adj" fmla="val 2566"/>
            </a:avLst>
          </a:prstGeom>
          <a:solidFill>
            <a:srgbClr val="FFFFFF"/>
          </a:solidFill>
          <a:ln w="12700">
            <a:solidFill>
              <a:srgbClr val="D5DDE9"/>
            </a:solidFill>
            <a:prstDash val="solid"/>
          </a:ln>
        </p:spPr>
      </p:sp>
      <p:sp>
        <p:nvSpPr>
          <p:cNvPr id="46" name="bucketicon:automation"/>
          <p:cNvSpPr/>
          <p:nvPr/>
        </p:nvSpPr>
        <p:spPr>
          <a:xfrm>
            <a:off x="6274156" y="1499616"/>
            <a:ext cx="420624" cy="420624"/>
          </a:xfrm>
          <a:prstGeom prst="rect">
            <a:avLst/>
          </a:prstGeom>
          <a:solidFill>
            <a:srgbClr val="0B1F3A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{ }</a:t>
            </a:r>
            <a:endParaRPr lang="en-US" sz="2000" dirty="0"/>
          </a:p>
        </p:txBody>
      </p:sp>
      <p:sp>
        <p:nvSpPr>
          <p:cNvPr id="47" name="text"/>
          <p:cNvSpPr/>
          <p:nvPr/>
        </p:nvSpPr>
        <p:spPr>
          <a:xfrm>
            <a:off x="6804508" y="1472184"/>
            <a:ext cx="48202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Automation</a:t>
            </a:r>
            <a:endParaRPr lang="en-US" sz="1800" dirty="0"/>
          </a:p>
        </p:txBody>
      </p:sp>
      <p:sp>
        <p:nvSpPr>
          <p:cNvPr id="48" name="text"/>
          <p:cNvSpPr/>
          <p:nvPr/>
        </p:nvSpPr>
        <p:spPr>
          <a:xfrm>
            <a:off x="6804508" y="1728216"/>
            <a:ext cx="48202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Rules, feeds and schedules</a:t>
            </a:r>
            <a:endParaRPr lang="en-US" sz="1100" dirty="0"/>
          </a:p>
        </p:txBody>
      </p:sp>
      <p:sp>
        <p:nvSpPr>
          <p:cNvPr id="49" name="text"/>
          <p:cNvSpPr/>
          <p:nvPr/>
        </p:nvSpPr>
        <p:spPr>
          <a:xfrm>
            <a:off x="6274156" y="1947672"/>
            <a:ext cx="53506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steps</a:t>
            </a:r>
            <a:endParaRPr lang="en-US" sz="1400" dirty="0"/>
          </a:p>
        </p:txBody>
      </p:sp>
      <p:sp>
        <p:nvSpPr>
          <p:cNvPr id="50" name="bucket:b2"/>
          <p:cNvSpPr/>
          <p:nvPr/>
        </p:nvSpPr>
        <p:spPr>
          <a:xfrm>
            <a:off x="6274156" y="2231136"/>
            <a:ext cx="1759153" cy="384048"/>
          </a:xfrm>
          <a:prstGeom prst="roundRect">
            <a:avLst>
              <a:gd name="adj" fmla="val 19048"/>
            </a:avLst>
          </a:prstGeom>
          <a:solidFill>
            <a:srgbClr val="FFFFFF"/>
          </a:solidFill>
          <a:ln w="15875">
            <a:solidFill>
              <a:srgbClr val="0B1F3A"/>
            </a:solidFill>
            <a:prstDash val="solid"/>
          </a:ln>
        </p:spPr>
      </p:sp>
      <p:sp>
        <p:nvSpPr>
          <p:cNvPr id="51" name="badge"/>
          <p:cNvSpPr/>
          <p:nvPr/>
        </p:nvSpPr>
        <p:spPr>
          <a:xfrm>
            <a:off x="6310732" y="2313432"/>
            <a:ext cx="219456" cy="219456"/>
          </a:xfrm>
          <a:prstGeom prst="ellipse">
            <a:avLst/>
          </a:prstGeom>
          <a:solidFill>
            <a:srgbClr val="0B1F3A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52" name="text"/>
          <p:cNvSpPr/>
          <p:nvPr/>
        </p:nvSpPr>
        <p:spPr>
          <a:xfrm>
            <a:off x="6585052" y="2231136"/>
            <a:ext cx="1411681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Issue purchase</a:t>
            </a:r>
            <a:endParaRPr lang="en-US" sz="1100" dirty="0"/>
          </a:p>
          <a:p>
            <a:pPr algn="l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order</a:t>
            </a:r>
            <a:endParaRPr lang="en-US" sz="1100" dirty="0"/>
          </a:p>
        </p:txBody>
      </p:sp>
      <p:sp>
        <p:nvSpPr>
          <p:cNvPr id="53" name="bucket:b3"/>
          <p:cNvSpPr/>
          <p:nvPr/>
        </p:nvSpPr>
        <p:spPr>
          <a:xfrm>
            <a:off x="8069885" y="2231136"/>
            <a:ext cx="1759153" cy="384048"/>
          </a:xfrm>
          <a:prstGeom prst="roundRect">
            <a:avLst>
              <a:gd name="adj" fmla="val 19048"/>
            </a:avLst>
          </a:prstGeom>
          <a:solidFill>
            <a:srgbClr val="FFFFFF"/>
          </a:solidFill>
          <a:ln w="15875">
            <a:solidFill>
              <a:srgbClr val="0B1F3A"/>
            </a:solidFill>
            <a:prstDash val="solid"/>
          </a:ln>
        </p:spPr>
      </p:sp>
      <p:sp>
        <p:nvSpPr>
          <p:cNvPr id="54" name="badge"/>
          <p:cNvSpPr/>
          <p:nvPr/>
        </p:nvSpPr>
        <p:spPr>
          <a:xfrm>
            <a:off x="8106461" y="2313432"/>
            <a:ext cx="219456" cy="219456"/>
          </a:xfrm>
          <a:prstGeom prst="ellipse">
            <a:avLst/>
          </a:prstGeom>
          <a:solidFill>
            <a:srgbClr val="0B1F3A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55" name="text"/>
          <p:cNvSpPr/>
          <p:nvPr/>
        </p:nvSpPr>
        <p:spPr>
          <a:xfrm>
            <a:off x="8380781" y="2231136"/>
            <a:ext cx="1411681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Send invoice</a:t>
            </a:r>
            <a:endParaRPr lang="en-US" sz="1100" dirty="0"/>
          </a:p>
        </p:txBody>
      </p:sp>
      <p:sp>
        <p:nvSpPr>
          <p:cNvPr id="56" name="bucket:b7"/>
          <p:cNvSpPr/>
          <p:nvPr/>
        </p:nvSpPr>
        <p:spPr>
          <a:xfrm>
            <a:off x="9865614" y="2231136"/>
            <a:ext cx="1759153" cy="384048"/>
          </a:xfrm>
          <a:prstGeom prst="roundRect">
            <a:avLst>
              <a:gd name="adj" fmla="val 19048"/>
            </a:avLst>
          </a:prstGeom>
          <a:solidFill>
            <a:srgbClr val="FFFFFF"/>
          </a:solidFill>
          <a:ln w="15875">
            <a:solidFill>
              <a:srgbClr val="0B1F3A"/>
            </a:solidFill>
            <a:prstDash val="solid"/>
          </a:ln>
        </p:spPr>
      </p:sp>
      <p:sp>
        <p:nvSpPr>
          <p:cNvPr id="57" name="badge"/>
          <p:cNvSpPr/>
          <p:nvPr/>
        </p:nvSpPr>
        <p:spPr>
          <a:xfrm>
            <a:off x="9902190" y="2313432"/>
            <a:ext cx="219456" cy="219456"/>
          </a:xfrm>
          <a:prstGeom prst="ellipse">
            <a:avLst/>
          </a:prstGeom>
          <a:solidFill>
            <a:srgbClr val="0B1F3A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100" dirty="0"/>
          </a:p>
        </p:txBody>
      </p:sp>
      <p:sp>
        <p:nvSpPr>
          <p:cNvPr id="58" name="text"/>
          <p:cNvSpPr/>
          <p:nvPr/>
        </p:nvSpPr>
        <p:spPr>
          <a:xfrm>
            <a:off x="10176510" y="2231136"/>
            <a:ext cx="1411681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Look up vendor and</a:t>
            </a:r>
            <a:endParaRPr lang="en-US" sz="1100" dirty="0"/>
          </a:p>
          <a:p>
            <a:pPr algn="l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</a:t>
            </a:r>
            <a:endParaRPr lang="en-US" sz="1100" dirty="0"/>
          </a:p>
        </p:txBody>
      </p:sp>
      <p:sp>
        <p:nvSpPr>
          <p:cNvPr id="59" name="bucket:b9"/>
          <p:cNvSpPr/>
          <p:nvPr/>
        </p:nvSpPr>
        <p:spPr>
          <a:xfrm>
            <a:off x="6274156" y="2651760"/>
            <a:ext cx="1759153" cy="256032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 w="15875">
            <a:solidFill>
              <a:srgbClr val="0B1F3A"/>
            </a:solidFill>
            <a:prstDash val="solid"/>
          </a:ln>
        </p:spPr>
      </p:sp>
      <p:sp>
        <p:nvSpPr>
          <p:cNvPr id="60" name="badge"/>
          <p:cNvSpPr/>
          <p:nvPr/>
        </p:nvSpPr>
        <p:spPr>
          <a:xfrm>
            <a:off x="6310732" y="2670048"/>
            <a:ext cx="219456" cy="219456"/>
          </a:xfrm>
          <a:prstGeom prst="ellipse">
            <a:avLst/>
          </a:prstGeom>
          <a:solidFill>
            <a:srgbClr val="0B1F3A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100" dirty="0"/>
          </a:p>
        </p:txBody>
      </p:sp>
      <p:sp>
        <p:nvSpPr>
          <p:cNvPr id="61" name="text"/>
          <p:cNvSpPr/>
          <p:nvPr/>
        </p:nvSpPr>
        <p:spPr>
          <a:xfrm>
            <a:off x="6585052" y="2651760"/>
            <a:ext cx="1411681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Match to order</a:t>
            </a:r>
            <a:endParaRPr lang="en-US" sz="1100" dirty="0"/>
          </a:p>
        </p:txBody>
      </p:sp>
      <p:sp>
        <p:nvSpPr>
          <p:cNvPr id="62" name="bucket:b13"/>
          <p:cNvSpPr/>
          <p:nvPr/>
        </p:nvSpPr>
        <p:spPr>
          <a:xfrm>
            <a:off x="8069885" y="2651760"/>
            <a:ext cx="1759153" cy="256032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 w="15875">
            <a:solidFill>
              <a:srgbClr val="0B1F3A"/>
            </a:solidFill>
            <a:prstDash val="solid"/>
          </a:ln>
        </p:spPr>
      </p:sp>
      <p:sp>
        <p:nvSpPr>
          <p:cNvPr id="63" name="badge"/>
          <p:cNvSpPr/>
          <p:nvPr/>
        </p:nvSpPr>
        <p:spPr>
          <a:xfrm>
            <a:off x="8106461" y="2670048"/>
            <a:ext cx="219456" cy="219456"/>
          </a:xfrm>
          <a:prstGeom prst="ellipse">
            <a:avLst/>
          </a:prstGeom>
          <a:solidFill>
            <a:srgbClr val="0B1F3A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100" dirty="0"/>
          </a:p>
        </p:txBody>
      </p:sp>
      <p:sp>
        <p:nvSpPr>
          <p:cNvPr id="64" name="text"/>
          <p:cNvSpPr/>
          <p:nvPr/>
        </p:nvSpPr>
        <p:spPr>
          <a:xfrm>
            <a:off x="8380781" y="2651760"/>
            <a:ext cx="1411681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Schedule payment</a:t>
            </a:r>
            <a:endParaRPr lang="en-US" sz="1100" dirty="0"/>
          </a:p>
        </p:txBody>
      </p:sp>
      <p:sp>
        <p:nvSpPr>
          <p:cNvPr id="65" name="bucket:b14"/>
          <p:cNvSpPr/>
          <p:nvPr/>
        </p:nvSpPr>
        <p:spPr>
          <a:xfrm>
            <a:off x="9865614" y="2651760"/>
            <a:ext cx="1759153" cy="256032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 w="15875">
            <a:solidFill>
              <a:srgbClr val="0B1F3A"/>
            </a:solidFill>
            <a:prstDash val="solid"/>
          </a:ln>
        </p:spPr>
      </p:sp>
      <p:sp>
        <p:nvSpPr>
          <p:cNvPr id="66" name="badge"/>
          <p:cNvSpPr/>
          <p:nvPr/>
        </p:nvSpPr>
        <p:spPr>
          <a:xfrm>
            <a:off x="9902190" y="2670048"/>
            <a:ext cx="219456" cy="219456"/>
          </a:xfrm>
          <a:prstGeom prst="ellipse">
            <a:avLst/>
          </a:prstGeom>
          <a:solidFill>
            <a:srgbClr val="0B1F3A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100" dirty="0"/>
          </a:p>
        </p:txBody>
      </p:sp>
      <p:sp>
        <p:nvSpPr>
          <p:cNvPr id="67" name="text"/>
          <p:cNvSpPr/>
          <p:nvPr/>
        </p:nvSpPr>
        <p:spPr>
          <a:xfrm>
            <a:off x="10176510" y="2651760"/>
            <a:ext cx="1411681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payment run</a:t>
            </a:r>
            <a:endParaRPr lang="en-US" sz="1100" dirty="0"/>
          </a:p>
        </p:txBody>
      </p:sp>
      <p:sp>
        <p:nvSpPr>
          <p:cNvPr id="68" name="bucket:b16"/>
          <p:cNvSpPr/>
          <p:nvPr/>
        </p:nvSpPr>
        <p:spPr>
          <a:xfrm>
            <a:off x="6274156" y="2944368"/>
            <a:ext cx="1759153" cy="256032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 w="15875">
            <a:solidFill>
              <a:srgbClr val="0B1F3A"/>
            </a:solidFill>
            <a:prstDash val="solid"/>
          </a:ln>
        </p:spPr>
      </p:sp>
      <p:sp>
        <p:nvSpPr>
          <p:cNvPr id="69" name="badge"/>
          <p:cNvSpPr/>
          <p:nvPr/>
        </p:nvSpPr>
        <p:spPr>
          <a:xfrm>
            <a:off x="6310732" y="2962656"/>
            <a:ext cx="219456" cy="219456"/>
          </a:xfrm>
          <a:prstGeom prst="ellipse">
            <a:avLst/>
          </a:prstGeom>
          <a:solidFill>
            <a:srgbClr val="0B1F3A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100" dirty="0"/>
          </a:p>
        </p:txBody>
      </p:sp>
      <p:sp>
        <p:nvSpPr>
          <p:cNvPr id="70" name="text"/>
          <p:cNvSpPr/>
          <p:nvPr/>
        </p:nvSpPr>
        <p:spPr>
          <a:xfrm>
            <a:off x="6585052" y="2944368"/>
            <a:ext cx="1411681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Release payment</a:t>
            </a:r>
            <a:endParaRPr lang="en-US" sz="1100" dirty="0"/>
          </a:p>
        </p:txBody>
      </p:sp>
      <p:sp>
        <p:nvSpPr>
          <p:cNvPr id="71" name="bucket:b17"/>
          <p:cNvSpPr/>
          <p:nvPr/>
        </p:nvSpPr>
        <p:spPr>
          <a:xfrm>
            <a:off x="8069885" y="2944368"/>
            <a:ext cx="1759153" cy="256032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 w="15875">
            <a:solidFill>
              <a:srgbClr val="0B1F3A"/>
            </a:solidFill>
            <a:prstDash val="solid"/>
          </a:ln>
        </p:spPr>
      </p:sp>
      <p:sp>
        <p:nvSpPr>
          <p:cNvPr id="72" name="badge"/>
          <p:cNvSpPr/>
          <p:nvPr/>
        </p:nvSpPr>
        <p:spPr>
          <a:xfrm>
            <a:off x="8106461" y="2962656"/>
            <a:ext cx="219456" cy="219456"/>
          </a:xfrm>
          <a:prstGeom prst="ellipse">
            <a:avLst/>
          </a:prstGeom>
          <a:solidFill>
            <a:srgbClr val="0B1F3A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100" dirty="0"/>
          </a:p>
        </p:txBody>
      </p:sp>
      <p:sp>
        <p:nvSpPr>
          <p:cNvPr id="73" name="text"/>
          <p:cNvSpPr/>
          <p:nvPr/>
        </p:nvSpPr>
        <p:spPr>
          <a:xfrm>
            <a:off x="8380781" y="2944368"/>
            <a:ext cx="1411681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 to ledger</a:t>
            </a:r>
            <a:endParaRPr lang="en-US" sz="1100" dirty="0"/>
          </a:p>
        </p:txBody>
      </p:sp>
      <p:sp>
        <p:nvSpPr>
          <p:cNvPr id="74" name="text"/>
          <p:cNvSpPr/>
          <p:nvPr/>
        </p:nvSpPr>
        <p:spPr>
          <a:xfrm>
            <a:off x="6274156" y="3948480"/>
            <a:ext cx="535061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Rules and system feeds do the repeat work</a:t>
            </a:r>
            <a:endParaRPr lang="en-US" sz="1200" dirty="0"/>
          </a:p>
        </p:txBody>
      </p:sp>
      <p:sp>
        <p:nvSpPr>
          <p:cNvPr id="75" name="bucketcol:agent"/>
          <p:cNvSpPr/>
          <p:nvPr/>
        </p:nvSpPr>
        <p:spPr>
          <a:xfrm>
            <a:off x="457200" y="4378248"/>
            <a:ext cx="5570068" cy="1976832"/>
          </a:xfrm>
          <a:prstGeom prst="roundRect">
            <a:avLst>
              <a:gd name="adj" fmla="val 3700"/>
            </a:avLst>
          </a:prstGeom>
          <a:solidFill>
            <a:srgbClr val="FFFFFF"/>
          </a:solidFill>
          <a:ln w="12700">
            <a:solidFill>
              <a:srgbClr val="D5DDE9"/>
            </a:solidFill>
            <a:prstDash val="solid"/>
          </a:ln>
        </p:spPr>
      </p:sp>
      <p:sp>
        <p:nvSpPr>
          <p:cNvPr id="76" name="bucketicon:agent"/>
          <p:cNvSpPr/>
          <p:nvPr/>
        </p:nvSpPr>
        <p:spPr>
          <a:xfrm>
            <a:off x="566928" y="4487976"/>
            <a:ext cx="420624" cy="420624"/>
          </a:xfrm>
          <a:prstGeom prst="rect">
            <a:avLst/>
          </a:prstGeom>
          <a:solidFill>
            <a:srgbClr val="2F6FDB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</a:t>
            </a:r>
            <a:endParaRPr lang="en-US" sz="2000" dirty="0"/>
          </a:p>
        </p:txBody>
      </p:sp>
      <p:sp>
        <p:nvSpPr>
          <p:cNvPr id="77" name="text"/>
          <p:cNvSpPr/>
          <p:nvPr/>
        </p:nvSpPr>
        <p:spPr>
          <a:xfrm>
            <a:off x="1097280" y="4460544"/>
            <a:ext cx="48202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F6F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Agents</a:t>
            </a:r>
            <a:endParaRPr lang="en-US" sz="1800" dirty="0"/>
          </a:p>
        </p:txBody>
      </p:sp>
      <p:sp>
        <p:nvSpPr>
          <p:cNvPr id="78" name="text"/>
          <p:cNvSpPr/>
          <p:nvPr/>
        </p:nvSpPr>
        <p:spPr>
          <a:xfrm>
            <a:off x="1097280" y="4716576"/>
            <a:ext cx="48202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Chase, ask, assemble the exception</a:t>
            </a:r>
            <a:endParaRPr lang="en-US" sz="1100" dirty="0"/>
          </a:p>
        </p:txBody>
      </p:sp>
      <p:sp>
        <p:nvSpPr>
          <p:cNvPr id="79" name="text"/>
          <p:cNvSpPr/>
          <p:nvPr/>
        </p:nvSpPr>
        <p:spPr>
          <a:xfrm>
            <a:off x="566928" y="4936032"/>
            <a:ext cx="53506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steps</a:t>
            </a:r>
            <a:endParaRPr lang="en-US" sz="1400" dirty="0"/>
          </a:p>
        </p:txBody>
      </p:sp>
      <p:sp>
        <p:nvSpPr>
          <p:cNvPr id="80" name="bucket:b5"/>
          <p:cNvSpPr/>
          <p:nvPr/>
        </p:nvSpPr>
        <p:spPr>
          <a:xfrm>
            <a:off x="566928" y="5219496"/>
            <a:ext cx="1759153" cy="384048"/>
          </a:xfrm>
          <a:prstGeom prst="roundRect">
            <a:avLst>
              <a:gd name="adj" fmla="val 19048"/>
            </a:avLst>
          </a:prstGeom>
          <a:solidFill>
            <a:srgbClr val="FFFFFF"/>
          </a:solidFill>
          <a:ln w="15875">
            <a:solidFill>
              <a:srgbClr val="2F6FDB"/>
            </a:solidFill>
            <a:prstDash val="solid"/>
          </a:ln>
        </p:spPr>
      </p:sp>
      <p:sp>
        <p:nvSpPr>
          <p:cNvPr id="81" name="badge"/>
          <p:cNvSpPr/>
          <p:nvPr/>
        </p:nvSpPr>
        <p:spPr>
          <a:xfrm>
            <a:off x="603504" y="5301792"/>
            <a:ext cx="219456" cy="219456"/>
          </a:xfrm>
          <a:prstGeom prst="ellipse">
            <a:avLst/>
          </a:prstGeom>
          <a:solidFill>
            <a:srgbClr val="2F6FDB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  <p:sp>
        <p:nvSpPr>
          <p:cNvPr id="82" name="text"/>
          <p:cNvSpPr/>
          <p:nvPr/>
        </p:nvSpPr>
        <p:spPr>
          <a:xfrm>
            <a:off x="877824" y="5219496"/>
            <a:ext cx="1411681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and log</a:t>
            </a:r>
            <a:endParaRPr lang="en-US" sz="1100" dirty="0"/>
          </a:p>
          <a:p>
            <a:pPr algn="l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invoice</a:t>
            </a:r>
            <a:endParaRPr lang="en-US" sz="1100" dirty="0"/>
          </a:p>
        </p:txBody>
      </p:sp>
      <p:sp>
        <p:nvSpPr>
          <p:cNvPr id="83" name="bucket:b8"/>
          <p:cNvSpPr/>
          <p:nvPr/>
        </p:nvSpPr>
        <p:spPr>
          <a:xfrm>
            <a:off x="2362657" y="5219496"/>
            <a:ext cx="1759153" cy="384048"/>
          </a:xfrm>
          <a:prstGeom prst="roundRect">
            <a:avLst>
              <a:gd name="adj" fmla="val 19048"/>
            </a:avLst>
          </a:prstGeom>
          <a:solidFill>
            <a:srgbClr val="FFFFFF"/>
          </a:solidFill>
          <a:ln w="15875">
            <a:solidFill>
              <a:srgbClr val="2F6FDB"/>
            </a:solidFill>
            <a:prstDash val="solid"/>
          </a:ln>
        </p:spPr>
      </p:sp>
      <p:sp>
        <p:nvSpPr>
          <p:cNvPr id="84" name="badge"/>
          <p:cNvSpPr/>
          <p:nvPr/>
        </p:nvSpPr>
        <p:spPr>
          <a:xfrm>
            <a:off x="2399233" y="5301792"/>
            <a:ext cx="219456" cy="219456"/>
          </a:xfrm>
          <a:prstGeom prst="ellipse">
            <a:avLst/>
          </a:prstGeom>
          <a:solidFill>
            <a:srgbClr val="2F6FDB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100" dirty="0"/>
          </a:p>
        </p:txBody>
      </p:sp>
      <p:sp>
        <p:nvSpPr>
          <p:cNvPr id="85" name="text"/>
          <p:cNvSpPr/>
          <p:nvPr/>
        </p:nvSpPr>
        <p:spPr>
          <a:xfrm>
            <a:off x="2673553" y="5219496"/>
            <a:ext cx="1411681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 the invoice</a:t>
            </a:r>
            <a:endParaRPr lang="en-US" sz="1100" dirty="0"/>
          </a:p>
        </p:txBody>
      </p:sp>
      <p:sp>
        <p:nvSpPr>
          <p:cNvPr id="86" name="bucket:b18"/>
          <p:cNvSpPr/>
          <p:nvPr/>
        </p:nvSpPr>
        <p:spPr>
          <a:xfrm>
            <a:off x="4158386" y="5219496"/>
            <a:ext cx="1759153" cy="384048"/>
          </a:xfrm>
          <a:prstGeom prst="roundRect">
            <a:avLst>
              <a:gd name="adj" fmla="val 19048"/>
            </a:avLst>
          </a:prstGeom>
          <a:solidFill>
            <a:srgbClr val="FFFFFF"/>
          </a:solidFill>
          <a:ln w="15875">
            <a:solidFill>
              <a:srgbClr val="2F6FDB"/>
            </a:solidFill>
            <a:prstDash val="solid"/>
          </a:ln>
        </p:spPr>
      </p:sp>
      <p:sp>
        <p:nvSpPr>
          <p:cNvPr id="87" name="badge"/>
          <p:cNvSpPr/>
          <p:nvPr/>
        </p:nvSpPr>
        <p:spPr>
          <a:xfrm>
            <a:off x="4194962" y="5301792"/>
            <a:ext cx="219456" cy="219456"/>
          </a:xfrm>
          <a:prstGeom prst="ellipse">
            <a:avLst/>
          </a:prstGeom>
          <a:solidFill>
            <a:srgbClr val="2F6FDB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100" dirty="0"/>
          </a:p>
        </p:txBody>
      </p:sp>
      <p:sp>
        <p:nvSpPr>
          <p:cNvPr id="88" name="text"/>
          <p:cNvSpPr/>
          <p:nvPr/>
        </p:nvSpPr>
        <p:spPr>
          <a:xfrm>
            <a:off x="4469282" y="5219496"/>
            <a:ext cx="1411681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Reconcile and</a:t>
            </a:r>
            <a:endParaRPr lang="en-US" sz="1100" dirty="0"/>
          </a:p>
          <a:p>
            <a:pPr algn="l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accrue</a:t>
            </a:r>
            <a:endParaRPr lang="en-US" sz="1100" dirty="0"/>
          </a:p>
        </p:txBody>
      </p:sp>
      <p:sp>
        <p:nvSpPr>
          <p:cNvPr id="89" name="text"/>
          <p:cNvSpPr/>
          <p:nvPr/>
        </p:nvSpPr>
        <p:spPr>
          <a:xfrm>
            <a:off x="566928" y="6062472"/>
            <a:ext cx="535061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Agents gather the facts and prepare the case.</a:t>
            </a:r>
            <a:endParaRPr lang="en-US" sz="1200" dirty="0"/>
          </a:p>
        </p:txBody>
      </p:sp>
      <p:sp>
        <p:nvSpPr>
          <p:cNvPr id="90" name="bucketcol:human"/>
          <p:cNvSpPr/>
          <p:nvPr/>
        </p:nvSpPr>
        <p:spPr>
          <a:xfrm>
            <a:off x="6164428" y="4378248"/>
            <a:ext cx="5570068" cy="1976832"/>
          </a:xfrm>
          <a:prstGeom prst="roundRect">
            <a:avLst>
              <a:gd name="adj" fmla="val 3700"/>
            </a:avLst>
          </a:prstGeom>
          <a:solidFill>
            <a:srgbClr val="FFFFFF"/>
          </a:solidFill>
          <a:ln w="12700">
            <a:solidFill>
              <a:srgbClr val="D5DDE9"/>
            </a:solidFill>
            <a:prstDash val="solid"/>
          </a:ln>
        </p:spPr>
      </p:sp>
      <p:sp>
        <p:nvSpPr>
          <p:cNvPr id="91" name="bucketicon:human"/>
          <p:cNvSpPr/>
          <p:nvPr/>
        </p:nvSpPr>
        <p:spPr>
          <a:xfrm>
            <a:off x="6274156" y="4487976"/>
            <a:ext cx="420624" cy="420624"/>
          </a:xfrm>
          <a:prstGeom prst="rect">
            <a:avLst/>
          </a:prstGeom>
          <a:solidFill>
            <a:srgbClr val="E8832A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2000" dirty="0"/>
          </a:p>
        </p:txBody>
      </p:sp>
      <p:sp>
        <p:nvSpPr>
          <p:cNvPr id="92" name="text"/>
          <p:cNvSpPr/>
          <p:nvPr/>
        </p:nvSpPr>
        <p:spPr>
          <a:xfrm>
            <a:off x="6804508" y="4460544"/>
            <a:ext cx="48202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E88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Human decisions</a:t>
            </a:r>
            <a:endParaRPr lang="en-US" sz="1800" dirty="0"/>
          </a:p>
        </p:txBody>
      </p:sp>
      <p:sp>
        <p:nvSpPr>
          <p:cNvPr id="93" name="text"/>
          <p:cNvSpPr/>
          <p:nvPr/>
        </p:nvSpPr>
        <p:spPr>
          <a:xfrm>
            <a:off x="6804508" y="4716576"/>
            <a:ext cx="48202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person signs</a:t>
            </a:r>
            <a:endParaRPr lang="en-US" sz="1100" dirty="0"/>
          </a:p>
        </p:txBody>
      </p:sp>
      <p:sp>
        <p:nvSpPr>
          <p:cNvPr id="94" name="text"/>
          <p:cNvSpPr/>
          <p:nvPr/>
        </p:nvSpPr>
        <p:spPr>
          <a:xfrm>
            <a:off x="6274156" y="4936032"/>
            <a:ext cx="53506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steps</a:t>
            </a:r>
            <a:endParaRPr lang="en-US" sz="1400" dirty="0"/>
          </a:p>
        </p:txBody>
      </p:sp>
      <p:sp>
        <p:nvSpPr>
          <p:cNvPr id="95" name="bucket:b1"/>
          <p:cNvSpPr/>
          <p:nvPr/>
        </p:nvSpPr>
        <p:spPr>
          <a:xfrm>
            <a:off x="6274156" y="5219496"/>
            <a:ext cx="1759153" cy="256032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 w="15875">
            <a:solidFill>
              <a:srgbClr val="E8832A"/>
            </a:solidFill>
            <a:prstDash val="solid"/>
          </a:ln>
        </p:spPr>
      </p:sp>
      <p:sp>
        <p:nvSpPr>
          <p:cNvPr id="96" name="badge"/>
          <p:cNvSpPr/>
          <p:nvPr/>
        </p:nvSpPr>
        <p:spPr>
          <a:xfrm>
            <a:off x="6310732" y="5237784"/>
            <a:ext cx="219456" cy="219456"/>
          </a:xfrm>
          <a:prstGeom prst="ellipse">
            <a:avLst/>
          </a:prstGeom>
          <a:solidFill>
            <a:srgbClr val="E8832A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97" name="text"/>
          <p:cNvSpPr/>
          <p:nvPr/>
        </p:nvSpPr>
        <p:spPr>
          <a:xfrm>
            <a:off x="6585052" y="5219496"/>
            <a:ext cx="1411681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Raise spend request</a:t>
            </a:r>
            <a:endParaRPr lang="en-US" sz="1100" dirty="0"/>
          </a:p>
        </p:txBody>
      </p:sp>
      <p:sp>
        <p:nvSpPr>
          <p:cNvPr id="98" name="bucket:b4"/>
          <p:cNvSpPr/>
          <p:nvPr/>
        </p:nvSpPr>
        <p:spPr>
          <a:xfrm>
            <a:off x="8069885" y="5219496"/>
            <a:ext cx="1759153" cy="256032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 w="15875">
            <a:solidFill>
              <a:srgbClr val="E8832A"/>
            </a:solidFill>
            <a:prstDash val="solid"/>
          </a:ln>
        </p:spPr>
      </p:sp>
      <p:sp>
        <p:nvSpPr>
          <p:cNvPr id="99" name="badge"/>
          <p:cNvSpPr/>
          <p:nvPr/>
        </p:nvSpPr>
        <p:spPr>
          <a:xfrm>
            <a:off x="8106461" y="5237784"/>
            <a:ext cx="219456" cy="219456"/>
          </a:xfrm>
          <a:prstGeom prst="ellipse">
            <a:avLst/>
          </a:prstGeom>
          <a:solidFill>
            <a:srgbClr val="E8832A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100" name="text"/>
          <p:cNvSpPr/>
          <p:nvPr/>
        </p:nvSpPr>
        <p:spPr>
          <a:xfrm>
            <a:off x="8380781" y="5219496"/>
            <a:ext cx="1411681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 receipt</a:t>
            </a:r>
            <a:endParaRPr lang="en-US" sz="1100" dirty="0"/>
          </a:p>
        </p:txBody>
      </p:sp>
      <p:sp>
        <p:nvSpPr>
          <p:cNvPr id="101" name="bucket:b11"/>
          <p:cNvSpPr/>
          <p:nvPr/>
        </p:nvSpPr>
        <p:spPr>
          <a:xfrm>
            <a:off x="9865614" y="5219496"/>
            <a:ext cx="1759153" cy="256032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 w="15875">
            <a:solidFill>
              <a:srgbClr val="E8832A"/>
            </a:solidFill>
            <a:prstDash val="solid"/>
          </a:ln>
        </p:spPr>
      </p:sp>
      <p:sp>
        <p:nvSpPr>
          <p:cNvPr id="102" name="badge"/>
          <p:cNvSpPr/>
          <p:nvPr/>
        </p:nvSpPr>
        <p:spPr>
          <a:xfrm>
            <a:off x="9902190" y="5237784"/>
            <a:ext cx="219456" cy="219456"/>
          </a:xfrm>
          <a:prstGeom prst="ellipse">
            <a:avLst/>
          </a:prstGeom>
          <a:solidFill>
            <a:srgbClr val="E8832A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100" dirty="0"/>
          </a:p>
        </p:txBody>
      </p:sp>
      <p:sp>
        <p:nvSpPr>
          <p:cNvPr id="103" name="text"/>
          <p:cNvSpPr/>
          <p:nvPr/>
        </p:nvSpPr>
        <p:spPr>
          <a:xfrm>
            <a:off x="10176510" y="5219496"/>
            <a:ext cx="1411681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Approve invoice</a:t>
            </a:r>
            <a:endParaRPr lang="en-US" sz="1100" dirty="0"/>
          </a:p>
        </p:txBody>
      </p:sp>
      <p:sp>
        <p:nvSpPr>
          <p:cNvPr id="104" name="bucket:b12"/>
          <p:cNvSpPr/>
          <p:nvPr/>
        </p:nvSpPr>
        <p:spPr>
          <a:xfrm>
            <a:off x="6274156" y="5512104"/>
            <a:ext cx="1759153" cy="384048"/>
          </a:xfrm>
          <a:prstGeom prst="roundRect">
            <a:avLst>
              <a:gd name="adj" fmla="val 19048"/>
            </a:avLst>
          </a:prstGeom>
          <a:solidFill>
            <a:srgbClr val="FFFFFF"/>
          </a:solidFill>
          <a:ln w="15875">
            <a:solidFill>
              <a:srgbClr val="E8832A"/>
            </a:solidFill>
            <a:prstDash val="solid"/>
          </a:ln>
        </p:spPr>
      </p:sp>
      <p:sp>
        <p:nvSpPr>
          <p:cNvPr id="105" name="badge"/>
          <p:cNvSpPr/>
          <p:nvPr/>
        </p:nvSpPr>
        <p:spPr>
          <a:xfrm>
            <a:off x="6310732" y="5594400"/>
            <a:ext cx="219456" cy="219456"/>
          </a:xfrm>
          <a:prstGeom prst="ellipse">
            <a:avLst/>
          </a:prstGeom>
          <a:solidFill>
            <a:srgbClr val="E8832A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100" dirty="0"/>
          </a:p>
        </p:txBody>
      </p:sp>
      <p:sp>
        <p:nvSpPr>
          <p:cNvPr id="106" name="text"/>
          <p:cNvSpPr/>
          <p:nvPr/>
        </p:nvSpPr>
        <p:spPr>
          <a:xfrm>
            <a:off x="6585052" y="5512104"/>
            <a:ext cx="1411681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Approve above limit</a:t>
            </a:r>
            <a:endParaRPr lang="en-US" sz="1100" dirty="0"/>
          </a:p>
        </p:txBody>
      </p:sp>
      <p:sp>
        <p:nvSpPr>
          <p:cNvPr id="107" name="bucket:b15"/>
          <p:cNvSpPr/>
          <p:nvPr/>
        </p:nvSpPr>
        <p:spPr>
          <a:xfrm>
            <a:off x="8069885" y="5512104"/>
            <a:ext cx="1759153" cy="384048"/>
          </a:xfrm>
          <a:prstGeom prst="roundRect">
            <a:avLst>
              <a:gd name="adj" fmla="val 19048"/>
            </a:avLst>
          </a:prstGeom>
          <a:solidFill>
            <a:srgbClr val="FFFFFF"/>
          </a:solidFill>
          <a:ln w="15875">
            <a:solidFill>
              <a:srgbClr val="E8832A"/>
            </a:solidFill>
            <a:prstDash val="solid"/>
          </a:ln>
        </p:spPr>
      </p:sp>
      <p:sp>
        <p:nvSpPr>
          <p:cNvPr id="108" name="badge"/>
          <p:cNvSpPr/>
          <p:nvPr/>
        </p:nvSpPr>
        <p:spPr>
          <a:xfrm>
            <a:off x="8106461" y="5594400"/>
            <a:ext cx="219456" cy="219456"/>
          </a:xfrm>
          <a:prstGeom prst="ellipse">
            <a:avLst/>
          </a:prstGeom>
          <a:solidFill>
            <a:srgbClr val="E8832A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100" dirty="0"/>
          </a:p>
        </p:txBody>
      </p:sp>
      <p:sp>
        <p:nvSpPr>
          <p:cNvPr id="109" name="text"/>
          <p:cNvSpPr/>
          <p:nvPr/>
        </p:nvSpPr>
        <p:spPr>
          <a:xfrm>
            <a:off x="8380781" y="5512104"/>
            <a:ext cx="1411681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 off payment</a:t>
            </a:r>
            <a:endParaRPr lang="en-US" sz="1100" dirty="0"/>
          </a:p>
          <a:p>
            <a:pPr algn="l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</a:t>
            </a:r>
            <a:endParaRPr lang="en-US" sz="1100" dirty="0"/>
          </a:p>
        </p:txBody>
      </p:sp>
      <p:sp>
        <p:nvSpPr>
          <p:cNvPr id="110" name="text"/>
          <p:cNvSpPr/>
          <p:nvPr/>
        </p:nvSpPr>
        <p:spPr>
          <a:xfrm>
            <a:off x="6274156" y="6062472"/>
            <a:ext cx="535061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named person decides and signs.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g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EF2F7"/>
          </a:solidFill>
          <a:ln/>
        </p:spPr>
      </p:sp>
      <p:sp>
        <p:nvSpPr>
          <p:cNvPr id="3" name="band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B1F3A"/>
          </a:solidFill>
          <a:ln/>
        </p:spPr>
      </p:sp>
      <p:sp>
        <p:nvSpPr>
          <p:cNvPr id="4" name="text"/>
          <p:cNvSpPr/>
          <p:nvPr/>
        </p:nvSpPr>
        <p:spPr>
          <a:xfrm>
            <a:off x="457200" y="73152"/>
            <a:ext cx="11277295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and after, by the numbers</a:t>
            </a:r>
            <a:endParaRPr lang="en-US" sz="2800" dirty="0"/>
          </a:p>
        </p:txBody>
      </p:sp>
      <p:sp>
        <p:nvSpPr>
          <p:cNvPr id="5" name="band"/>
          <p:cNvSpPr/>
          <p:nvPr/>
        </p:nvSpPr>
        <p:spPr>
          <a:xfrm>
            <a:off x="0" y="6492240"/>
            <a:ext cx="12191695" cy="18288"/>
          </a:xfrm>
          <a:prstGeom prst="rect">
            <a:avLst/>
          </a:prstGeom>
          <a:solidFill>
            <a:srgbClr val="E8832A"/>
          </a:solidFill>
          <a:ln/>
        </p:spPr>
      </p:sp>
      <p:sp>
        <p:nvSpPr>
          <p:cNvPr id="6" name="text"/>
          <p:cNvSpPr/>
          <p:nvPr/>
        </p:nvSpPr>
        <p:spPr>
          <a:xfrm>
            <a:off x="457200" y="6528816"/>
            <a:ext cx="9692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E8832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DRAFT · UNREVIEWED | COMPOSITE DEMO · FIGURES ILLUSTRATIVE</a:t>
            </a:r>
            <a:endParaRPr lang="en-US" sz="1100" dirty="0"/>
          </a:p>
        </p:txBody>
      </p:sp>
      <p:sp>
        <p:nvSpPr>
          <p:cNvPr id="7" name="text"/>
          <p:cNvSpPr/>
          <p:nvPr/>
        </p:nvSpPr>
        <p:spPr>
          <a:xfrm>
            <a:off x="10271455" y="6528816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B6B8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 / 7</a:t>
            </a:r>
            <a:endParaRPr lang="en-US" sz="1100" dirty="0"/>
          </a:p>
        </p:txBody>
      </p:sp>
      <p:sp>
        <p:nvSpPr>
          <p:cNvPr id="8" name="text"/>
          <p:cNvSpPr/>
          <p:nvPr/>
        </p:nvSpPr>
        <p:spPr>
          <a:xfrm>
            <a:off x="457200" y="1097280"/>
            <a:ext cx="112772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5B6B8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COMPOSITE DEMO · FIGURES ILLUSTRATIVE</a:t>
            </a:r>
            <a:endParaRPr lang="en-US" sz="1200" dirty="0"/>
          </a:p>
        </p:txBody>
      </p:sp>
      <p:sp>
        <p:nvSpPr>
          <p:cNvPr id="9" name="tile:steps"/>
          <p:cNvSpPr/>
          <p:nvPr/>
        </p:nvSpPr>
        <p:spPr>
          <a:xfrm>
            <a:off x="457200" y="1463040"/>
            <a:ext cx="3606698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 w="12700">
            <a:solidFill>
              <a:srgbClr val="D5DDE9"/>
            </a:solidFill>
            <a:prstDash val="solid"/>
          </a:ln>
        </p:spPr>
      </p:sp>
      <p:sp>
        <p:nvSpPr>
          <p:cNvPr id="10" name="text"/>
          <p:cNvSpPr/>
          <p:nvPr/>
        </p:nvSpPr>
        <p:spPr>
          <a:xfrm>
            <a:off x="685800" y="1600200"/>
            <a:ext cx="314949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5B6B8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Steps</a:t>
            </a:r>
            <a:endParaRPr lang="en-US" sz="1200" dirty="0"/>
          </a:p>
        </p:txBody>
      </p:sp>
      <p:sp>
        <p:nvSpPr>
          <p:cNvPr id="11" name="text"/>
          <p:cNvSpPr/>
          <p:nvPr/>
        </p:nvSpPr>
        <p:spPr>
          <a:xfrm>
            <a:off x="685800" y="1965960"/>
            <a:ext cx="314949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000" strike="sngStrike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18 steps</a:t>
            </a:r>
            <a:endParaRPr lang="en-US" sz="2000" dirty="0"/>
          </a:p>
        </p:txBody>
      </p:sp>
      <p:sp>
        <p:nvSpPr>
          <p:cNvPr id="12" name="text"/>
          <p:cNvSpPr/>
          <p:nvPr/>
        </p:nvSpPr>
        <p:spPr>
          <a:xfrm>
            <a:off x="685800" y="2377440"/>
            <a:ext cx="314949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1F8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steps</a:t>
            </a:r>
            <a:endParaRPr lang="en-US" sz="4000" dirty="0"/>
          </a:p>
        </p:txBody>
      </p:sp>
      <p:sp>
        <p:nvSpPr>
          <p:cNvPr id="13" name="tile:loops"/>
          <p:cNvSpPr/>
          <p:nvPr/>
        </p:nvSpPr>
        <p:spPr>
          <a:xfrm>
            <a:off x="4292498" y="1463040"/>
            <a:ext cx="3606698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 w="12700">
            <a:solidFill>
              <a:srgbClr val="D5DDE9"/>
            </a:solidFill>
            <a:prstDash val="solid"/>
          </a:ln>
        </p:spPr>
      </p:sp>
      <p:sp>
        <p:nvSpPr>
          <p:cNvPr id="14" name="text"/>
          <p:cNvSpPr/>
          <p:nvPr/>
        </p:nvSpPr>
        <p:spPr>
          <a:xfrm>
            <a:off x="4521098" y="1600200"/>
            <a:ext cx="314949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5B6B8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Exception loops</a:t>
            </a:r>
            <a:endParaRPr lang="en-US" sz="1200" dirty="0"/>
          </a:p>
        </p:txBody>
      </p:sp>
      <p:sp>
        <p:nvSpPr>
          <p:cNvPr id="15" name="text"/>
          <p:cNvSpPr/>
          <p:nvPr/>
        </p:nvSpPr>
        <p:spPr>
          <a:xfrm>
            <a:off x="4521098" y="1965960"/>
            <a:ext cx="314949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000" strike="sngStrike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8 loops</a:t>
            </a:r>
            <a:endParaRPr lang="en-US" sz="2000" dirty="0"/>
          </a:p>
        </p:txBody>
      </p:sp>
      <p:sp>
        <p:nvSpPr>
          <p:cNvPr id="16" name="text"/>
          <p:cNvSpPr/>
          <p:nvPr/>
        </p:nvSpPr>
        <p:spPr>
          <a:xfrm>
            <a:off x="4521098" y="2377440"/>
            <a:ext cx="314949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1F8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loops</a:t>
            </a:r>
            <a:endParaRPr lang="en-US" sz="4000" dirty="0"/>
          </a:p>
        </p:txBody>
      </p:sp>
      <p:sp>
        <p:nvSpPr>
          <p:cNvPr id="17" name="tile:cycle"/>
          <p:cNvSpPr/>
          <p:nvPr/>
        </p:nvSpPr>
        <p:spPr>
          <a:xfrm>
            <a:off x="8127797" y="1463040"/>
            <a:ext cx="3606698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 w="12700">
            <a:solidFill>
              <a:srgbClr val="D5DDE9"/>
            </a:solidFill>
            <a:prstDash val="solid"/>
          </a:ln>
        </p:spPr>
      </p:sp>
      <p:sp>
        <p:nvSpPr>
          <p:cNvPr id="18" name="text"/>
          <p:cNvSpPr/>
          <p:nvPr/>
        </p:nvSpPr>
        <p:spPr>
          <a:xfrm>
            <a:off x="8356397" y="1600200"/>
            <a:ext cx="314949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5B6B8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Cycle time</a:t>
            </a:r>
            <a:endParaRPr lang="en-US" sz="1200" dirty="0"/>
          </a:p>
        </p:txBody>
      </p:sp>
      <p:sp>
        <p:nvSpPr>
          <p:cNvPr id="19" name="text"/>
          <p:cNvSpPr/>
          <p:nvPr/>
        </p:nvSpPr>
        <p:spPr>
          <a:xfrm>
            <a:off x="8356397" y="1965960"/>
            <a:ext cx="314949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000" strike="sngStrike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21 days</a:t>
            </a:r>
            <a:endParaRPr lang="en-US" sz="2000" dirty="0"/>
          </a:p>
        </p:txBody>
      </p:sp>
      <p:sp>
        <p:nvSpPr>
          <p:cNvPr id="20" name="text"/>
          <p:cNvSpPr/>
          <p:nvPr/>
        </p:nvSpPr>
        <p:spPr>
          <a:xfrm>
            <a:off x="8356397" y="2377440"/>
            <a:ext cx="314949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1F8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days</a:t>
            </a:r>
            <a:endParaRPr lang="en-US" sz="4000" dirty="0"/>
          </a:p>
        </p:txBody>
      </p:sp>
      <p:sp>
        <p:nvSpPr>
          <p:cNvPr id="21" name="basis"/>
          <p:cNvSpPr/>
          <p:nvPr/>
        </p:nvSpPr>
        <p:spPr>
          <a:xfrm>
            <a:off x="8356397" y="3337560"/>
            <a:ext cx="1554480" cy="274320"/>
          </a:xfrm>
          <a:prstGeom prst="roundRect">
            <a:avLst>
              <a:gd name="adj" fmla="val 25000"/>
            </a:avLst>
          </a:prstGeom>
          <a:solidFill>
            <a:srgbClr val="FFF4E8"/>
          </a:solidFill>
          <a:ln w="12700">
            <a:solidFill>
              <a:srgbClr val="E8832A"/>
            </a:solidFill>
            <a:prstDash val="dash"/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9A541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ILLUSTRATIVE</a:t>
            </a:r>
            <a:endParaRPr lang="en-US" sz="1100" dirty="0"/>
          </a:p>
        </p:txBody>
      </p:sp>
      <p:sp>
        <p:nvSpPr>
          <p:cNvPr id="22" name="tile:stp"/>
          <p:cNvSpPr/>
          <p:nvPr/>
        </p:nvSpPr>
        <p:spPr>
          <a:xfrm>
            <a:off x="457200" y="4023360"/>
            <a:ext cx="3606698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 w="12700">
            <a:solidFill>
              <a:srgbClr val="D5DDE9"/>
            </a:solidFill>
            <a:prstDash val="solid"/>
          </a:ln>
        </p:spPr>
      </p:sp>
      <p:sp>
        <p:nvSpPr>
          <p:cNvPr id="23" name="text"/>
          <p:cNvSpPr/>
          <p:nvPr/>
        </p:nvSpPr>
        <p:spPr>
          <a:xfrm>
            <a:off x="685800" y="4160520"/>
            <a:ext cx="314949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5B6B8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Straight-through rate</a:t>
            </a:r>
            <a:endParaRPr lang="en-US" sz="1200" dirty="0"/>
          </a:p>
        </p:txBody>
      </p:sp>
      <p:sp>
        <p:nvSpPr>
          <p:cNvPr id="24" name="text"/>
          <p:cNvSpPr/>
          <p:nvPr/>
        </p:nvSpPr>
        <p:spPr>
          <a:xfrm>
            <a:off x="685800" y="4526280"/>
            <a:ext cx="314949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000" strike="sngStrike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22%</a:t>
            </a:r>
            <a:endParaRPr lang="en-US" sz="2000" dirty="0"/>
          </a:p>
        </p:txBody>
      </p:sp>
      <p:sp>
        <p:nvSpPr>
          <p:cNvPr id="25" name="text"/>
          <p:cNvSpPr/>
          <p:nvPr/>
        </p:nvSpPr>
        <p:spPr>
          <a:xfrm>
            <a:off x="685800" y="4937760"/>
            <a:ext cx="314949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1F8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78%</a:t>
            </a:r>
            <a:endParaRPr lang="en-US" sz="4000" dirty="0"/>
          </a:p>
        </p:txBody>
      </p:sp>
      <p:sp>
        <p:nvSpPr>
          <p:cNvPr id="26" name="basis"/>
          <p:cNvSpPr/>
          <p:nvPr/>
        </p:nvSpPr>
        <p:spPr>
          <a:xfrm>
            <a:off x="685800" y="5897880"/>
            <a:ext cx="1554480" cy="274320"/>
          </a:xfrm>
          <a:prstGeom prst="roundRect">
            <a:avLst>
              <a:gd name="adj" fmla="val 25000"/>
            </a:avLst>
          </a:prstGeom>
          <a:solidFill>
            <a:srgbClr val="FFF4E8"/>
          </a:solidFill>
          <a:ln w="12700">
            <a:solidFill>
              <a:srgbClr val="E8832A"/>
            </a:solidFill>
            <a:prstDash val="dash"/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9A541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ILLUSTRATIVE</a:t>
            </a:r>
            <a:endParaRPr lang="en-US" sz="1100" dirty="0"/>
          </a:p>
        </p:txBody>
      </p:sp>
      <p:sp>
        <p:nvSpPr>
          <p:cNvPr id="27" name="tile:cost"/>
          <p:cNvSpPr/>
          <p:nvPr/>
        </p:nvSpPr>
        <p:spPr>
          <a:xfrm>
            <a:off x="4292498" y="4023360"/>
            <a:ext cx="3606698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 w="12700">
            <a:solidFill>
              <a:srgbClr val="D5DDE9"/>
            </a:solidFill>
            <a:prstDash val="solid"/>
          </a:ln>
        </p:spPr>
      </p:sp>
      <p:sp>
        <p:nvSpPr>
          <p:cNvPr id="28" name="text"/>
          <p:cNvSpPr/>
          <p:nvPr/>
        </p:nvSpPr>
        <p:spPr>
          <a:xfrm>
            <a:off x="4521098" y="4160520"/>
            <a:ext cx="314949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5B6B8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Cost per invoice entered</a:t>
            </a:r>
            <a:endParaRPr lang="en-US" sz="1200" dirty="0"/>
          </a:p>
        </p:txBody>
      </p:sp>
      <p:sp>
        <p:nvSpPr>
          <p:cNvPr id="29" name="text"/>
          <p:cNvSpPr/>
          <p:nvPr/>
        </p:nvSpPr>
        <p:spPr>
          <a:xfrm>
            <a:off x="4521098" y="4526280"/>
            <a:ext cx="314949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000" strike="sngStrike" dirty="0">
                <a:solidFill>
                  <a:srgbClr val="5B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$14</a:t>
            </a:r>
            <a:endParaRPr lang="en-US" sz="2000" dirty="0"/>
          </a:p>
        </p:txBody>
      </p:sp>
      <p:sp>
        <p:nvSpPr>
          <p:cNvPr id="30" name="text"/>
          <p:cNvSpPr/>
          <p:nvPr/>
        </p:nvSpPr>
        <p:spPr>
          <a:xfrm>
            <a:off x="4521098" y="4937760"/>
            <a:ext cx="314949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1F8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$4</a:t>
            </a:r>
            <a:endParaRPr lang="en-US" sz="4000" dirty="0"/>
          </a:p>
        </p:txBody>
      </p:sp>
      <p:sp>
        <p:nvSpPr>
          <p:cNvPr id="31" name="basis"/>
          <p:cNvSpPr/>
          <p:nvPr/>
        </p:nvSpPr>
        <p:spPr>
          <a:xfrm>
            <a:off x="4521098" y="5897880"/>
            <a:ext cx="1554480" cy="274320"/>
          </a:xfrm>
          <a:prstGeom prst="roundRect">
            <a:avLst>
              <a:gd name="adj" fmla="val 25000"/>
            </a:avLst>
          </a:prstGeom>
          <a:solidFill>
            <a:srgbClr val="FFF4E8"/>
          </a:solidFill>
          <a:ln w="12700">
            <a:solidFill>
              <a:srgbClr val="E8832A"/>
            </a:solidFill>
            <a:prstDash val="dash"/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9A541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ILLUSTRATIVE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g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EF2F7"/>
          </a:solidFill>
          <a:ln/>
        </p:spPr>
      </p:sp>
      <p:sp>
        <p:nvSpPr>
          <p:cNvPr id="3" name="band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B1F3A"/>
          </a:solidFill>
          <a:ln/>
        </p:spPr>
      </p:sp>
      <p:sp>
        <p:nvSpPr>
          <p:cNvPr id="4" name="text"/>
          <p:cNvSpPr/>
          <p:nvPr/>
        </p:nvSpPr>
        <p:spPr>
          <a:xfrm>
            <a:off x="457200" y="73152"/>
            <a:ext cx="11277295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Documented versus actual</a:t>
            </a:r>
            <a:endParaRPr lang="en-US" sz="2800" dirty="0"/>
          </a:p>
        </p:txBody>
      </p:sp>
      <p:sp>
        <p:nvSpPr>
          <p:cNvPr id="5" name="band"/>
          <p:cNvSpPr/>
          <p:nvPr/>
        </p:nvSpPr>
        <p:spPr>
          <a:xfrm>
            <a:off x="0" y="6492240"/>
            <a:ext cx="12191695" cy="18288"/>
          </a:xfrm>
          <a:prstGeom prst="rect">
            <a:avLst/>
          </a:prstGeom>
          <a:solidFill>
            <a:srgbClr val="E8832A"/>
          </a:solidFill>
          <a:ln/>
        </p:spPr>
      </p:sp>
      <p:sp>
        <p:nvSpPr>
          <p:cNvPr id="6" name="text"/>
          <p:cNvSpPr/>
          <p:nvPr/>
        </p:nvSpPr>
        <p:spPr>
          <a:xfrm>
            <a:off x="457200" y="6528816"/>
            <a:ext cx="9692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E8832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DRAFT · UNREVIEWED | COMPOSITE DEMO · FIGURES ILLUSTRATIVE</a:t>
            </a:r>
            <a:endParaRPr lang="en-US" sz="1100" dirty="0"/>
          </a:p>
        </p:txBody>
      </p:sp>
      <p:sp>
        <p:nvSpPr>
          <p:cNvPr id="7" name="text"/>
          <p:cNvSpPr/>
          <p:nvPr/>
        </p:nvSpPr>
        <p:spPr>
          <a:xfrm>
            <a:off x="10271455" y="6528816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B6B8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 / 7</a:t>
            </a:r>
            <a:endParaRPr lang="en-US" sz="1100" dirty="0"/>
          </a:p>
        </p:txBody>
      </p:sp>
      <p:sp>
        <p:nvSpPr>
          <p:cNvPr id="8" name="text"/>
          <p:cNvSpPr/>
          <p:nvPr/>
        </p:nvSpPr>
        <p:spPr>
          <a:xfrm>
            <a:off x="457200" y="1051560"/>
            <a:ext cx="3840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400" b="1" dirty="0">
                <a:solidFill>
                  <a:srgbClr val="D134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→ 15</a:t>
            </a:r>
            <a:endParaRPr lang="en-US" sz="4400" dirty="0"/>
          </a:p>
        </p:txBody>
      </p:sp>
      <p:sp>
        <p:nvSpPr>
          <p:cNvPr id="9" name="text"/>
          <p:cNvSpPr/>
          <p:nvPr/>
        </p:nvSpPr>
        <p:spPr>
          <a:xfrm>
            <a:off x="4480560" y="1051560"/>
            <a:ext cx="725393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5B6B8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DOCUMENTED VS ACTUAL · 7 STEPS ON PAPER · 15 IN PRACTICE</a:t>
            </a:r>
            <a:endParaRPr lang="en-US" sz="1200" dirty="0"/>
          </a:p>
        </p:txBody>
      </p:sp>
      <p:sp>
        <p:nvSpPr>
          <p:cNvPr id="10" name="text"/>
          <p:cNvSpPr/>
          <p:nvPr/>
        </p:nvSpPr>
        <p:spPr>
          <a:xfrm>
            <a:off x="457200" y="1828800"/>
            <a:ext cx="7589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5B6B8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ON PAPER</a:t>
            </a:r>
            <a:endParaRPr lang="en-US" sz="1200" dirty="0"/>
          </a:p>
        </p:txBody>
      </p:sp>
      <p:sp>
        <p:nvSpPr>
          <p:cNvPr id="11" name="strip:1"/>
          <p:cNvSpPr/>
          <p:nvPr/>
        </p:nvSpPr>
        <p:spPr>
          <a:xfrm>
            <a:off x="457200" y="2139696"/>
            <a:ext cx="1173480" cy="4572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5875">
            <a:solidFill>
              <a:srgbClr val="0B1F3A"/>
            </a:solidFill>
            <a:prstDash val="solid"/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Raise request</a:t>
            </a:r>
            <a:endParaRPr lang="en-US" sz="1100" dirty="0"/>
          </a:p>
        </p:txBody>
      </p:sp>
      <p:sp>
        <p:nvSpPr>
          <p:cNvPr id="12" name="badge"/>
          <p:cNvSpPr/>
          <p:nvPr/>
        </p:nvSpPr>
        <p:spPr>
          <a:xfrm>
            <a:off x="347472" y="2029968"/>
            <a:ext cx="219456" cy="219456"/>
          </a:xfrm>
          <a:prstGeom prst="ellipse">
            <a:avLst/>
          </a:prstGeom>
          <a:solidFill>
            <a:srgbClr val="0B1F3A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13" name="strip:2"/>
          <p:cNvSpPr/>
          <p:nvPr/>
        </p:nvSpPr>
        <p:spPr>
          <a:xfrm>
            <a:off x="1740408" y="2139696"/>
            <a:ext cx="1173480" cy="4572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5875">
            <a:solidFill>
              <a:srgbClr val="0B1F3A"/>
            </a:solidFill>
            <a:prstDash val="solid"/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Issue order</a:t>
            </a:r>
            <a:endParaRPr lang="en-US" sz="1100" dirty="0"/>
          </a:p>
        </p:txBody>
      </p:sp>
      <p:sp>
        <p:nvSpPr>
          <p:cNvPr id="14" name="badge"/>
          <p:cNvSpPr/>
          <p:nvPr/>
        </p:nvSpPr>
        <p:spPr>
          <a:xfrm>
            <a:off x="1630680" y="2029968"/>
            <a:ext cx="219456" cy="219456"/>
          </a:xfrm>
          <a:prstGeom prst="ellipse">
            <a:avLst/>
          </a:prstGeom>
          <a:solidFill>
            <a:srgbClr val="0B1F3A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15" name="strip:3"/>
          <p:cNvSpPr/>
          <p:nvPr/>
        </p:nvSpPr>
        <p:spPr>
          <a:xfrm>
            <a:off x="3023616" y="2139696"/>
            <a:ext cx="1173480" cy="4572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5875">
            <a:solidFill>
              <a:srgbClr val="0B1F3A"/>
            </a:solidFill>
            <a:prstDash val="solid"/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Receive invoice</a:t>
            </a:r>
            <a:endParaRPr lang="en-US" sz="1100" dirty="0"/>
          </a:p>
        </p:txBody>
      </p:sp>
      <p:sp>
        <p:nvSpPr>
          <p:cNvPr id="16" name="badge"/>
          <p:cNvSpPr/>
          <p:nvPr/>
        </p:nvSpPr>
        <p:spPr>
          <a:xfrm>
            <a:off x="2913888" y="2029968"/>
            <a:ext cx="219456" cy="219456"/>
          </a:xfrm>
          <a:prstGeom prst="ellipse">
            <a:avLst/>
          </a:prstGeom>
          <a:solidFill>
            <a:srgbClr val="0B1F3A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7" name="strip:4"/>
          <p:cNvSpPr/>
          <p:nvPr/>
        </p:nvSpPr>
        <p:spPr>
          <a:xfrm>
            <a:off x="4306824" y="2139696"/>
            <a:ext cx="1173480" cy="4572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5875">
            <a:solidFill>
              <a:srgbClr val="0B1F3A"/>
            </a:solidFill>
            <a:prstDash val="solid"/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Match and code</a:t>
            </a:r>
            <a:endParaRPr lang="en-US" sz="1100" dirty="0"/>
          </a:p>
        </p:txBody>
      </p:sp>
      <p:sp>
        <p:nvSpPr>
          <p:cNvPr id="18" name="badge"/>
          <p:cNvSpPr/>
          <p:nvPr/>
        </p:nvSpPr>
        <p:spPr>
          <a:xfrm>
            <a:off x="4197096" y="2029968"/>
            <a:ext cx="219456" cy="219456"/>
          </a:xfrm>
          <a:prstGeom prst="ellipse">
            <a:avLst/>
          </a:prstGeom>
          <a:solidFill>
            <a:srgbClr val="0B1F3A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19" name="strip:5"/>
          <p:cNvSpPr/>
          <p:nvPr/>
        </p:nvSpPr>
        <p:spPr>
          <a:xfrm>
            <a:off x="5590032" y="2139696"/>
            <a:ext cx="1173480" cy="4572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5875">
            <a:solidFill>
              <a:srgbClr val="0B1F3A"/>
            </a:solidFill>
            <a:prstDash val="solid"/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Approve</a:t>
            </a:r>
            <a:endParaRPr lang="en-US" sz="1100" dirty="0"/>
          </a:p>
        </p:txBody>
      </p:sp>
      <p:sp>
        <p:nvSpPr>
          <p:cNvPr id="20" name="badge"/>
          <p:cNvSpPr/>
          <p:nvPr/>
        </p:nvSpPr>
        <p:spPr>
          <a:xfrm>
            <a:off x="5480304" y="2029968"/>
            <a:ext cx="219456" cy="219456"/>
          </a:xfrm>
          <a:prstGeom prst="ellipse">
            <a:avLst/>
          </a:prstGeom>
          <a:solidFill>
            <a:srgbClr val="0B1F3A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  <p:sp>
        <p:nvSpPr>
          <p:cNvPr id="21" name="strip:6"/>
          <p:cNvSpPr/>
          <p:nvPr/>
        </p:nvSpPr>
        <p:spPr>
          <a:xfrm>
            <a:off x="6873240" y="2139696"/>
            <a:ext cx="1173480" cy="4572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5875">
            <a:solidFill>
              <a:srgbClr val="0B1F3A"/>
            </a:solidFill>
            <a:prstDash val="solid"/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Schedule and pay</a:t>
            </a:r>
            <a:endParaRPr lang="en-US" sz="1100" dirty="0"/>
          </a:p>
        </p:txBody>
      </p:sp>
      <p:sp>
        <p:nvSpPr>
          <p:cNvPr id="22" name="badge"/>
          <p:cNvSpPr/>
          <p:nvPr/>
        </p:nvSpPr>
        <p:spPr>
          <a:xfrm>
            <a:off x="6763512" y="2029968"/>
            <a:ext cx="219456" cy="219456"/>
          </a:xfrm>
          <a:prstGeom prst="ellipse">
            <a:avLst/>
          </a:prstGeom>
          <a:solidFill>
            <a:srgbClr val="0B1F3A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  <p:sp>
        <p:nvSpPr>
          <p:cNvPr id="23" name="strip:7"/>
          <p:cNvSpPr/>
          <p:nvPr/>
        </p:nvSpPr>
        <p:spPr>
          <a:xfrm>
            <a:off x="457200" y="2871216"/>
            <a:ext cx="1173480" cy="4572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5875">
            <a:solidFill>
              <a:srgbClr val="0B1F3A"/>
            </a:solidFill>
            <a:prstDash val="solid"/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Record and close</a:t>
            </a:r>
            <a:endParaRPr lang="en-US" sz="1100" dirty="0"/>
          </a:p>
        </p:txBody>
      </p:sp>
      <p:sp>
        <p:nvSpPr>
          <p:cNvPr id="24" name="badge"/>
          <p:cNvSpPr/>
          <p:nvPr/>
        </p:nvSpPr>
        <p:spPr>
          <a:xfrm>
            <a:off x="347472" y="2761488"/>
            <a:ext cx="219456" cy="219456"/>
          </a:xfrm>
          <a:prstGeom prst="ellipse">
            <a:avLst/>
          </a:prstGeom>
          <a:solidFill>
            <a:srgbClr val="0B1F3A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100" dirty="0"/>
          </a:p>
        </p:txBody>
      </p:sp>
      <p:sp>
        <p:nvSpPr>
          <p:cNvPr id="25" name="text"/>
          <p:cNvSpPr/>
          <p:nvPr/>
        </p:nvSpPr>
        <p:spPr>
          <a:xfrm>
            <a:off x="457200" y="3602736"/>
            <a:ext cx="7589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5B6B8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 PRACTICE</a:t>
            </a:r>
            <a:endParaRPr lang="en-US" sz="1200" dirty="0"/>
          </a:p>
        </p:txBody>
      </p:sp>
      <p:sp>
        <p:nvSpPr>
          <p:cNvPr id="26" name="strip:1"/>
          <p:cNvSpPr/>
          <p:nvPr/>
        </p:nvSpPr>
        <p:spPr>
          <a:xfrm>
            <a:off x="457200" y="3913632"/>
            <a:ext cx="1173480" cy="4572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5875">
            <a:solidFill>
              <a:srgbClr val="0B1F3A"/>
            </a:solidFill>
            <a:prstDash val="solid"/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Raise request</a:t>
            </a:r>
            <a:endParaRPr lang="en-US" sz="1100" dirty="0"/>
          </a:p>
        </p:txBody>
      </p:sp>
      <p:sp>
        <p:nvSpPr>
          <p:cNvPr id="27" name="badge"/>
          <p:cNvSpPr/>
          <p:nvPr/>
        </p:nvSpPr>
        <p:spPr>
          <a:xfrm>
            <a:off x="347472" y="3803904"/>
            <a:ext cx="219456" cy="219456"/>
          </a:xfrm>
          <a:prstGeom prst="ellipse">
            <a:avLst/>
          </a:prstGeom>
          <a:solidFill>
            <a:srgbClr val="0B1F3A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28" name="strip:2"/>
          <p:cNvSpPr/>
          <p:nvPr/>
        </p:nvSpPr>
        <p:spPr>
          <a:xfrm>
            <a:off x="1740408" y="3913632"/>
            <a:ext cx="1173480" cy="4572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5875">
            <a:solidFill>
              <a:srgbClr val="0B1F3A"/>
            </a:solidFill>
            <a:prstDash val="solid"/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Issue order</a:t>
            </a:r>
            <a:endParaRPr lang="en-US" sz="1100" dirty="0"/>
          </a:p>
        </p:txBody>
      </p:sp>
      <p:sp>
        <p:nvSpPr>
          <p:cNvPr id="29" name="badge"/>
          <p:cNvSpPr/>
          <p:nvPr/>
        </p:nvSpPr>
        <p:spPr>
          <a:xfrm>
            <a:off x="1630680" y="3803904"/>
            <a:ext cx="219456" cy="219456"/>
          </a:xfrm>
          <a:prstGeom prst="ellipse">
            <a:avLst/>
          </a:prstGeom>
          <a:solidFill>
            <a:srgbClr val="0B1F3A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30" name="strip:3"/>
          <p:cNvSpPr/>
          <p:nvPr/>
        </p:nvSpPr>
        <p:spPr>
          <a:xfrm>
            <a:off x="3023616" y="3913632"/>
            <a:ext cx="1173480" cy="457200"/>
          </a:xfrm>
          <a:prstGeom prst="roundRect">
            <a:avLst>
              <a:gd name="adj" fmla="val 16000"/>
            </a:avLst>
          </a:prstGeom>
          <a:solidFill>
            <a:srgbClr val="FDECED"/>
          </a:solidFill>
          <a:ln w="22225">
            <a:solidFill>
              <a:srgbClr val="D1343B"/>
            </a:solidFill>
            <a:prstDash val="solid"/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Late PO raised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after invoice</a:t>
            </a:r>
            <a:endParaRPr lang="en-US" sz="1100" dirty="0"/>
          </a:p>
        </p:txBody>
      </p:sp>
      <p:sp>
        <p:nvSpPr>
          <p:cNvPr id="31" name="badge"/>
          <p:cNvSpPr/>
          <p:nvPr/>
        </p:nvSpPr>
        <p:spPr>
          <a:xfrm>
            <a:off x="2913888" y="3803904"/>
            <a:ext cx="219456" cy="219456"/>
          </a:xfrm>
          <a:prstGeom prst="ellipse">
            <a:avLst/>
          </a:prstGeom>
          <a:solidFill>
            <a:srgbClr val="0B1F3A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32" name="text"/>
          <p:cNvSpPr/>
          <p:nvPr/>
        </p:nvSpPr>
        <p:spPr>
          <a:xfrm>
            <a:off x="3023616" y="4389120"/>
            <a:ext cx="1173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D134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30% of cases</a:t>
            </a:r>
            <a:endParaRPr lang="en-US" sz="1100" dirty="0"/>
          </a:p>
        </p:txBody>
      </p:sp>
      <p:sp>
        <p:nvSpPr>
          <p:cNvPr id="33" name="strip:4"/>
          <p:cNvSpPr/>
          <p:nvPr/>
        </p:nvSpPr>
        <p:spPr>
          <a:xfrm>
            <a:off x="4306824" y="3913632"/>
            <a:ext cx="1173480" cy="4572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5875">
            <a:solidFill>
              <a:srgbClr val="0B1F3A"/>
            </a:solidFill>
            <a:prstDash val="solid"/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Receive invoice</a:t>
            </a:r>
            <a:endParaRPr lang="en-US" sz="1100" dirty="0"/>
          </a:p>
        </p:txBody>
      </p:sp>
      <p:sp>
        <p:nvSpPr>
          <p:cNvPr id="34" name="badge"/>
          <p:cNvSpPr/>
          <p:nvPr/>
        </p:nvSpPr>
        <p:spPr>
          <a:xfrm>
            <a:off x="4197096" y="3803904"/>
            <a:ext cx="219456" cy="219456"/>
          </a:xfrm>
          <a:prstGeom prst="ellipse">
            <a:avLst/>
          </a:prstGeom>
          <a:solidFill>
            <a:srgbClr val="0B1F3A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35" name="strip:5"/>
          <p:cNvSpPr/>
          <p:nvPr/>
        </p:nvSpPr>
        <p:spPr>
          <a:xfrm>
            <a:off x="5590032" y="3913632"/>
            <a:ext cx="1173480" cy="457200"/>
          </a:xfrm>
          <a:prstGeom prst="roundRect">
            <a:avLst>
              <a:gd name="adj" fmla="val 16000"/>
            </a:avLst>
          </a:prstGeom>
          <a:solidFill>
            <a:srgbClr val="FDECED"/>
          </a:solidFill>
          <a:ln w="22225">
            <a:solidFill>
              <a:srgbClr val="D1343B"/>
            </a:solidFill>
            <a:prstDash val="solid"/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Vendor details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re-confirmed</a:t>
            </a:r>
            <a:endParaRPr lang="en-US" sz="1100" dirty="0"/>
          </a:p>
        </p:txBody>
      </p:sp>
      <p:sp>
        <p:nvSpPr>
          <p:cNvPr id="36" name="badge"/>
          <p:cNvSpPr/>
          <p:nvPr/>
        </p:nvSpPr>
        <p:spPr>
          <a:xfrm>
            <a:off x="5480304" y="3803904"/>
            <a:ext cx="219456" cy="219456"/>
          </a:xfrm>
          <a:prstGeom prst="ellipse">
            <a:avLst/>
          </a:prstGeom>
          <a:solidFill>
            <a:srgbClr val="0B1F3A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  <p:sp>
        <p:nvSpPr>
          <p:cNvPr id="37" name="text"/>
          <p:cNvSpPr/>
          <p:nvPr/>
        </p:nvSpPr>
        <p:spPr>
          <a:xfrm>
            <a:off x="5590032" y="4389120"/>
            <a:ext cx="1173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D134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12% of cases</a:t>
            </a:r>
            <a:endParaRPr lang="en-US" sz="1100" dirty="0"/>
          </a:p>
        </p:txBody>
      </p:sp>
      <p:sp>
        <p:nvSpPr>
          <p:cNvPr id="38" name="strip:6"/>
          <p:cNvSpPr/>
          <p:nvPr/>
        </p:nvSpPr>
        <p:spPr>
          <a:xfrm>
            <a:off x="6873240" y="3913632"/>
            <a:ext cx="1173480" cy="4572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5875">
            <a:solidFill>
              <a:srgbClr val="0B1F3A"/>
            </a:solidFill>
            <a:prstDash val="solid"/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Match and code</a:t>
            </a:r>
            <a:endParaRPr lang="en-US" sz="1100" dirty="0"/>
          </a:p>
        </p:txBody>
      </p:sp>
      <p:sp>
        <p:nvSpPr>
          <p:cNvPr id="39" name="badge"/>
          <p:cNvSpPr/>
          <p:nvPr/>
        </p:nvSpPr>
        <p:spPr>
          <a:xfrm>
            <a:off x="6763512" y="3803904"/>
            <a:ext cx="219456" cy="219456"/>
          </a:xfrm>
          <a:prstGeom prst="ellipse">
            <a:avLst/>
          </a:prstGeom>
          <a:solidFill>
            <a:srgbClr val="0B1F3A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  <p:sp>
        <p:nvSpPr>
          <p:cNvPr id="40" name="strip:7"/>
          <p:cNvSpPr/>
          <p:nvPr/>
        </p:nvSpPr>
        <p:spPr>
          <a:xfrm>
            <a:off x="457200" y="4645152"/>
            <a:ext cx="1173480" cy="457200"/>
          </a:xfrm>
          <a:prstGeom prst="roundRect">
            <a:avLst>
              <a:gd name="adj" fmla="val 16000"/>
            </a:avLst>
          </a:prstGeom>
          <a:solidFill>
            <a:srgbClr val="FDECED"/>
          </a:solidFill>
          <a:ln w="22225">
            <a:solidFill>
              <a:srgbClr val="D1343B"/>
            </a:solidFill>
            <a:prstDash val="solid"/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Receipt or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coding chased</a:t>
            </a:r>
            <a:endParaRPr lang="en-US" sz="1100" dirty="0"/>
          </a:p>
        </p:txBody>
      </p:sp>
      <p:sp>
        <p:nvSpPr>
          <p:cNvPr id="41" name="badge"/>
          <p:cNvSpPr/>
          <p:nvPr/>
        </p:nvSpPr>
        <p:spPr>
          <a:xfrm>
            <a:off x="347472" y="4535424"/>
            <a:ext cx="219456" cy="219456"/>
          </a:xfrm>
          <a:prstGeom prst="ellipse">
            <a:avLst/>
          </a:prstGeom>
          <a:solidFill>
            <a:srgbClr val="0B1F3A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100" dirty="0"/>
          </a:p>
        </p:txBody>
      </p:sp>
      <p:sp>
        <p:nvSpPr>
          <p:cNvPr id="42" name="text"/>
          <p:cNvSpPr/>
          <p:nvPr/>
        </p:nvSpPr>
        <p:spPr>
          <a:xfrm>
            <a:off x="457200" y="5120640"/>
            <a:ext cx="1173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D134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38% of cases</a:t>
            </a:r>
            <a:endParaRPr lang="en-US" sz="1100" dirty="0"/>
          </a:p>
        </p:txBody>
      </p:sp>
      <p:sp>
        <p:nvSpPr>
          <p:cNvPr id="43" name="strip:8"/>
          <p:cNvSpPr/>
          <p:nvPr/>
        </p:nvSpPr>
        <p:spPr>
          <a:xfrm>
            <a:off x="1740408" y="4645152"/>
            <a:ext cx="1173480" cy="457200"/>
          </a:xfrm>
          <a:prstGeom prst="roundRect">
            <a:avLst>
              <a:gd name="adj" fmla="val 16000"/>
            </a:avLst>
          </a:prstGeom>
          <a:solidFill>
            <a:srgbClr val="FDECED"/>
          </a:solidFill>
          <a:ln w="22225">
            <a:solidFill>
              <a:srgbClr val="D1343B"/>
            </a:solidFill>
            <a:prstDash val="solid"/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Price or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quantity gap</a:t>
            </a:r>
            <a:endParaRPr lang="en-US" sz="1100" dirty="0"/>
          </a:p>
        </p:txBody>
      </p:sp>
      <p:sp>
        <p:nvSpPr>
          <p:cNvPr id="44" name="badge"/>
          <p:cNvSpPr/>
          <p:nvPr/>
        </p:nvSpPr>
        <p:spPr>
          <a:xfrm>
            <a:off x="1630680" y="4535424"/>
            <a:ext cx="219456" cy="219456"/>
          </a:xfrm>
          <a:prstGeom prst="ellipse">
            <a:avLst/>
          </a:prstGeom>
          <a:solidFill>
            <a:srgbClr val="0B1F3A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100" dirty="0"/>
          </a:p>
        </p:txBody>
      </p:sp>
      <p:sp>
        <p:nvSpPr>
          <p:cNvPr id="45" name="text"/>
          <p:cNvSpPr/>
          <p:nvPr/>
        </p:nvSpPr>
        <p:spPr>
          <a:xfrm>
            <a:off x="1740408" y="5120640"/>
            <a:ext cx="1173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D134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22% of cases</a:t>
            </a:r>
            <a:endParaRPr lang="en-US" sz="1100" dirty="0"/>
          </a:p>
        </p:txBody>
      </p:sp>
      <p:sp>
        <p:nvSpPr>
          <p:cNvPr id="46" name="strip:9"/>
          <p:cNvSpPr/>
          <p:nvPr/>
        </p:nvSpPr>
        <p:spPr>
          <a:xfrm>
            <a:off x="3023616" y="4645152"/>
            <a:ext cx="1173480" cy="4572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5875">
            <a:solidFill>
              <a:srgbClr val="0B1F3A"/>
            </a:solidFill>
            <a:prstDash val="solid"/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Approve</a:t>
            </a:r>
            <a:endParaRPr lang="en-US" sz="1100" dirty="0"/>
          </a:p>
        </p:txBody>
      </p:sp>
      <p:sp>
        <p:nvSpPr>
          <p:cNvPr id="47" name="badge"/>
          <p:cNvSpPr/>
          <p:nvPr/>
        </p:nvSpPr>
        <p:spPr>
          <a:xfrm>
            <a:off x="2913888" y="4535424"/>
            <a:ext cx="219456" cy="219456"/>
          </a:xfrm>
          <a:prstGeom prst="ellipse">
            <a:avLst/>
          </a:prstGeom>
          <a:solidFill>
            <a:srgbClr val="0B1F3A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100" dirty="0"/>
          </a:p>
        </p:txBody>
      </p:sp>
      <p:sp>
        <p:nvSpPr>
          <p:cNvPr id="48" name="strip:10"/>
          <p:cNvSpPr/>
          <p:nvPr/>
        </p:nvSpPr>
        <p:spPr>
          <a:xfrm>
            <a:off x="4306824" y="4645152"/>
            <a:ext cx="1173480" cy="457200"/>
          </a:xfrm>
          <a:prstGeom prst="roundRect">
            <a:avLst>
              <a:gd name="adj" fmla="val 16000"/>
            </a:avLst>
          </a:prstGeom>
          <a:solidFill>
            <a:srgbClr val="FDECED"/>
          </a:solidFill>
          <a:ln w="22225">
            <a:solidFill>
              <a:srgbClr val="D1343B"/>
            </a:solidFill>
            <a:prstDash val="solid"/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Approver chased</a:t>
            </a:r>
            <a:endParaRPr lang="en-US" sz="1100" dirty="0"/>
          </a:p>
        </p:txBody>
      </p:sp>
      <p:sp>
        <p:nvSpPr>
          <p:cNvPr id="49" name="badge"/>
          <p:cNvSpPr/>
          <p:nvPr/>
        </p:nvSpPr>
        <p:spPr>
          <a:xfrm>
            <a:off x="4197096" y="4535424"/>
            <a:ext cx="219456" cy="219456"/>
          </a:xfrm>
          <a:prstGeom prst="ellipse">
            <a:avLst/>
          </a:prstGeom>
          <a:solidFill>
            <a:srgbClr val="0B1F3A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100" dirty="0"/>
          </a:p>
        </p:txBody>
      </p:sp>
      <p:sp>
        <p:nvSpPr>
          <p:cNvPr id="50" name="text"/>
          <p:cNvSpPr/>
          <p:nvPr/>
        </p:nvSpPr>
        <p:spPr>
          <a:xfrm>
            <a:off x="4306824" y="5120640"/>
            <a:ext cx="1173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D134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35% of cases</a:t>
            </a:r>
            <a:endParaRPr lang="en-US" sz="1100" dirty="0"/>
          </a:p>
        </p:txBody>
      </p:sp>
      <p:sp>
        <p:nvSpPr>
          <p:cNvPr id="51" name="strip:11"/>
          <p:cNvSpPr/>
          <p:nvPr/>
        </p:nvSpPr>
        <p:spPr>
          <a:xfrm>
            <a:off x="5590032" y="4645152"/>
            <a:ext cx="1173480" cy="4572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5875">
            <a:solidFill>
              <a:srgbClr val="0B1F3A"/>
            </a:solidFill>
            <a:prstDash val="solid"/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Schedule and pay</a:t>
            </a:r>
            <a:endParaRPr lang="en-US" sz="1100" dirty="0"/>
          </a:p>
        </p:txBody>
      </p:sp>
      <p:sp>
        <p:nvSpPr>
          <p:cNvPr id="52" name="badge"/>
          <p:cNvSpPr/>
          <p:nvPr/>
        </p:nvSpPr>
        <p:spPr>
          <a:xfrm>
            <a:off x="5480304" y="4535424"/>
            <a:ext cx="219456" cy="219456"/>
          </a:xfrm>
          <a:prstGeom prst="ellipse">
            <a:avLst/>
          </a:prstGeom>
          <a:solidFill>
            <a:srgbClr val="0B1F3A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100" dirty="0"/>
          </a:p>
        </p:txBody>
      </p:sp>
      <p:sp>
        <p:nvSpPr>
          <p:cNvPr id="53" name="strip:12"/>
          <p:cNvSpPr/>
          <p:nvPr/>
        </p:nvSpPr>
        <p:spPr>
          <a:xfrm>
            <a:off x="6873240" y="4645152"/>
            <a:ext cx="1173480" cy="457200"/>
          </a:xfrm>
          <a:prstGeom prst="roundRect">
            <a:avLst>
              <a:gd name="adj" fmla="val 16000"/>
            </a:avLst>
          </a:prstGeom>
          <a:solidFill>
            <a:srgbClr val="FDECED"/>
          </a:solidFill>
          <a:ln w="22225">
            <a:solidFill>
              <a:srgbClr val="D1343B"/>
            </a:solidFill>
            <a:prstDash val="solid"/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Payment redone</a:t>
            </a:r>
            <a:endParaRPr lang="en-US" sz="1100" dirty="0"/>
          </a:p>
        </p:txBody>
      </p:sp>
      <p:sp>
        <p:nvSpPr>
          <p:cNvPr id="54" name="badge"/>
          <p:cNvSpPr/>
          <p:nvPr/>
        </p:nvSpPr>
        <p:spPr>
          <a:xfrm>
            <a:off x="6763512" y="4535424"/>
            <a:ext cx="219456" cy="219456"/>
          </a:xfrm>
          <a:prstGeom prst="ellipse">
            <a:avLst/>
          </a:prstGeom>
          <a:solidFill>
            <a:srgbClr val="0B1F3A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100" dirty="0"/>
          </a:p>
        </p:txBody>
      </p:sp>
      <p:sp>
        <p:nvSpPr>
          <p:cNvPr id="55" name="text"/>
          <p:cNvSpPr/>
          <p:nvPr/>
        </p:nvSpPr>
        <p:spPr>
          <a:xfrm>
            <a:off x="6873240" y="5120640"/>
            <a:ext cx="1173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D134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8% of cases</a:t>
            </a:r>
            <a:endParaRPr lang="en-US" sz="1100" dirty="0"/>
          </a:p>
        </p:txBody>
      </p:sp>
      <p:sp>
        <p:nvSpPr>
          <p:cNvPr id="56" name="strip:13"/>
          <p:cNvSpPr/>
          <p:nvPr/>
        </p:nvSpPr>
        <p:spPr>
          <a:xfrm>
            <a:off x="457200" y="5376672"/>
            <a:ext cx="1173480" cy="4572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5875">
            <a:solidFill>
              <a:srgbClr val="0B1F3A"/>
            </a:solidFill>
            <a:prstDash val="solid"/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Record and close</a:t>
            </a:r>
            <a:endParaRPr lang="en-US" sz="1100" dirty="0"/>
          </a:p>
        </p:txBody>
      </p:sp>
      <p:sp>
        <p:nvSpPr>
          <p:cNvPr id="57" name="badge"/>
          <p:cNvSpPr/>
          <p:nvPr/>
        </p:nvSpPr>
        <p:spPr>
          <a:xfrm>
            <a:off x="347472" y="5266944"/>
            <a:ext cx="219456" cy="219456"/>
          </a:xfrm>
          <a:prstGeom prst="ellipse">
            <a:avLst/>
          </a:prstGeom>
          <a:solidFill>
            <a:srgbClr val="0B1F3A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100" dirty="0"/>
          </a:p>
        </p:txBody>
      </p:sp>
      <p:sp>
        <p:nvSpPr>
          <p:cNvPr id="58" name="strip:14"/>
          <p:cNvSpPr/>
          <p:nvPr/>
        </p:nvSpPr>
        <p:spPr>
          <a:xfrm>
            <a:off x="1740408" y="5376672"/>
            <a:ext cx="1173480" cy="457200"/>
          </a:xfrm>
          <a:prstGeom prst="roundRect">
            <a:avLst>
              <a:gd name="adj" fmla="val 16000"/>
            </a:avLst>
          </a:prstGeom>
          <a:solidFill>
            <a:srgbClr val="FDECED"/>
          </a:solidFill>
          <a:ln w="22225">
            <a:solidFill>
              <a:srgbClr val="D1343B"/>
            </a:solidFill>
            <a:prstDash val="solid"/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Duplicate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reversed</a:t>
            </a:r>
            <a:endParaRPr lang="en-US" sz="1100" dirty="0"/>
          </a:p>
        </p:txBody>
      </p:sp>
      <p:sp>
        <p:nvSpPr>
          <p:cNvPr id="59" name="badge"/>
          <p:cNvSpPr/>
          <p:nvPr/>
        </p:nvSpPr>
        <p:spPr>
          <a:xfrm>
            <a:off x="1630680" y="5266944"/>
            <a:ext cx="219456" cy="219456"/>
          </a:xfrm>
          <a:prstGeom prst="ellipse">
            <a:avLst/>
          </a:prstGeom>
          <a:solidFill>
            <a:srgbClr val="0B1F3A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100" dirty="0"/>
          </a:p>
        </p:txBody>
      </p:sp>
      <p:sp>
        <p:nvSpPr>
          <p:cNvPr id="60" name="text"/>
          <p:cNvSpPr/>
          <p:nvPr/>
        </p:nvSpPr>
        <p:spPr>
          <a:xfrm>
            <a:off x="1740408" y="5852160"/>
            <a:ext cx="1173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D134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4% of cases</a:t>
            </a:r>
            <a:endParaRPr lang="en-US" sz="1100" dirty="0"/>
          </a:p>
        </p:txBody>
      </p:sp>
      <p:sp>
        <p:nvSpPr>
          <p:cNvPr id="61" name="strip:15"/>
          <p:cNvSpPr/>
          <p:nvPr/>
        </p:nvSpPr>
        <p:spPr>
          <a:xfrm>
            <a:off x="3023616" y="5376672"/>
            <a:ext cx="1173480" cy="457200"/>
          </a:xfrm>
          <a:prstGeom prst="roundRect">
            <a:avLst>
              <a:gd name="adj" fmla="val 16000"/>
            </a:avLst>
          </a:prstGeom>
          <a:solidFill>
            <a:srgbClr val="FDECED"/>
          </a:solidFill>
          <a:ln w="22225">
            <a:solidFill>
              <a:srgbClr val="D1343B"/>
            </a:solidFill>
            <a:prstDash val="solid"/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Month-end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accrual chase</a:t>
            </a:r>
            <a:endParaRPr lang="en-US" sz="1100" dirty="0"/>
          </a:p>
        </p:txBody>
      </p:sp>
      <p:sp>
        <p:nvSpPr>
          <p:cNvPr id="62" name="badge"/>
          <p:cNvSpPr/>
          <p:nvPr/>
        </p:nvSpPr>
        <p:spPr>
          <a:xfrm>
            <a:off x="2913888" y="5266944"/>
            <a:ext cx="219456" cy="219456"/>
          </a:xfrm>
          <a:prstGeom prst="ellipse">
            <a:avLst/>
          </a:prstGeom>
          <a:solidFill>
            <a:srgbClr val="0B1F3A"/>
          </a:solidFill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100" dirty="0"/>
          </a:p>
        </p:txBody>
      </p:sp>
      <p:sp>
        <p:nvSpPr>
          <p:cNvPr id="63" name="text"/>
          <p:cNvSpPr/>
          <p:nvPr/>
        </p:nvSpPr>
        <p:spPr>
          <a:xfrm>
            <a:off x="3023616" y="5852160"/>
            <a:ext cx="1173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D134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25% of cases</a:t>
            </a:r>
            <a:endParaRPr lang="en-US" sz="1100" dirty="0"/>
          </a:p>
        </p:txBody>
      </p:sp>
      <p:sp>
        <p:nvSpPr>
          <p:cNvPr id="64" name="card"/>
          <p:cNvSpPr/>
          <p:nvPr/>
        </p:nvSpPr>
        <p:spPr>
          <a:xfrm>
            <a:off x="8321040" y="1828800"/>
            <a:ext cx="3413455" cy="4526280"/>
          </a:xfrm>
          <a:prstGeom prst="roundRect">
            <a:avLst>
              <a:gd name="adj" fmla="val 2143"/>
            </a:avLst>
          </a:prstGeom>
          <a:solidFill>
            <a:srgbClr val="FFFFFF"/>
          </a:solidFill>
          <a:ln w="12700">
            <a:solidFill>
              <a:srgbClr val="D5DDE9"/>
            </a:solidFill>
            <a:prstDash val="solid"/>
          </a:ln>
        </p:spPr>
      </p:sp>
      <p:sp>
        <p:nvSpPr>
          <p:cNvPr id="65" name="text"/>
          <p:cNvSpPr/>
          <p:nvPr/>
        </p:nvSpPr>
        <p:spPr>
          <a:xfrm>
            <a:off x="8503920" y="1938528"/>
            <a:ext cx="304769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5B6B8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LOOP-BACKS</a:t>
            </a:r>
            <a:endParaRPr lang="en-US" sz="1200" dirty="0"/>
          </a:p>
        </p:txBody>
      </p:sp>
      <p:sp>
        <p:nvSpPr>
          <p:cNvPr id="66" name="badge"/>
          <p:cNvSpPr/>
          <p:nvPr/>
        </p:nvSpPr>
        <p:spPr>
          <a:xfrm>
            <a:off x="8503920" y="2286000"/>
            <a:ext cx="237744" cy="237744"/>
          </a:xfrm>
          <a:prstGeom prst="ellipse">
            <a:avLst/>
          </a:prstGeom>
          <a:solidFill>
            <a:srgbClr val="FFF4E8"/>
          </a:solidFill>
          <a:ln w="12700">
            <a:solidFill>
              <a:srgbClr val="E8832A"/>
            </a:solidFill>
            <a:prstDash val="dash"/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E88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↻</a:t>
            </a:r>
            <a:endParaRPr lang="en-US" sz="1100" dirty="0"/>
          </a:p>
        </p:txBody>
      </p:sp>
      <p:sp>
        <p:nvSpPr>
          <p:cNvPr id="67" name="text"/>
          <p:cNvSpPr/>
          <p:nvPr/>
        </p:nvSpPr>
        <p:spPr>
          <a:xfrm>
            <a:off x="8833104" y="2286000"/>
            <a:ext cx="273679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9A54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3 (Late PO raised after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9A54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invoice) goes back to step 2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9A54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(Issue order) in 30% of cases</a:t>
            </a:r>
            <a:endParaRPr lang="en-US" sz="1200" dirty="0"/>
          </a:p>
        </p:txBody>
      </p:sp>
      <p:sp>
        <p:nvSpPr>
          <p:cNvPr id="68" name="badge"/>
          <p:cNvSpPr/>
          <p:nvPr/>
        </p:nvSpPr>
        <p:spPr>
          <a:xfrm>
            <a:off x="8503920" y="2889504"/>
            <a:ext cx="237744" cy="237744"/>
          </a:xfrm>
          <a:prstGeom prst="ellipse">
            <a:avLst/>
          </a:prstGeom>
          <a:solidFill>
            <a:srgbClr val="FFF4E8"/>
          </a:solidFill>
          <a:ln w="12700">
            <a:solidFill>
              <a:srgbClr val="E8832A"/>
            </a:solidFill>
            <a:prstDash val="dash"/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E88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↻</a:t>
            </a:r>
            <a:endParaRPr lang="en-US" sz="1100" dirty="0"/>
          </a:p>
        </p:txBody>
      </p:sp>
      <p:sp>
        <p:nvSpPr>
          <p:cNvPr id="69" name="text"/>
          <p:cNvSpPr/>
          <p:nvPr/>
        </p:nvSpPr>
        <p:spPr>
          <a:xfrm>
            <a:off x="8833104" y="2889504"/>
            <a:ext cx="2736799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9A54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7 (Receipt or coding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9A54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chased) goes back to step 4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9A54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(Receive invoice) in 38% of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9A54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cases</a:t>
            </a:r>
            <a:endParaRPr lang="en-US" sz="1200" dirty="0"/>
          </a:p>
        </p:txBody>
      </p:sp>
      <p:sp>
        <p:nvSpPr>
          <p:cNvPr id="70" name="badge"/>
          <p:cNvSpPr/>
          <p:nvPr/>
        </p:nvSpPr>
        <p:spPr>
          <a:xfrm>
            <a:off x="8503920" y="3675888"/>
            <a:ext cx="237744" cy="237744"/>
          </a:xfrm>
          <a:prstGeom prst="ellipse">
            <a:avLst/>
          </a:prstGeom>
          <a:solidFill>
            <a:srgbClr val="FFF4E8"/>
          </a:solidFill>
          <a:ln w="12700">
            <a:solidFill>
              <a:srgbClr val="E8832A"/>
            </a:solidFill>
            <a:prstDash val="dash"/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E88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↻</a:t>
            </a:r>
            <a:endParaRPr lang="en-US" sz="1100" dirty="0"/>
          </a:p>
        </p:txBody>
      </p:sp>
      <p:sp>
        <p:nvSpPr>
          <p:cNvPr id="71" name="text"/>
          <p:cNvSpPr/>
          <p:nvPr/>
        </p:nvSpPr>
        <p:spPr>
          <a:xfrm>
            <a:off x="8833104" y="3675888"/>
            <a:ext cx="273679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9A54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10 (Approver chased) goes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9A54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 to step 9 (Approve) in 35%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9A54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cases</a:t>
            </a:r>
            <a:endParaRPr lang="en-US" sz="1200" dirty="0"/>
          </a:p>
        </p:txBody>
      </p:sp>
      <p:sp>
        <p:nvSpPr>
          <p:cNvPr id="72" name="badge"/>
          <p:cNvSpPr/>
          <p:nvPr/>
        </p:nvSpPr>
        <p:spPr>
          <a:xfrm>
            <a:off x="8503920" y="4279392"/>
            <a:ext cx="237744" cy="237744"/>
          </a:xfrm>
          <a:prstGeom prst="ellipse">
            <a:avLst/>
          </a:prstGeom>
          <a:solidFill>
            <a:srgbClr val="FFF4E8"/>
          </a:solidFill>
          <a:ln w="12700">
            <a:solidFill>
              <a:srgbClr val="E8832A"/>
            </a:solidFill>
            <a:prstDash val="dash"/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E88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↻</a:t>
            </a:r>
            <a:endParaRPr lang="en-US" sz="1100" dirty="0"/>
          </a:p>
        </p:txBody>
      </p:sp>
      <p:sp>
        <p:nvSpPr>
          <p:cNvPr id="73" name="text"/>
          <p:cNvSpPr/>
          <p:nvPr/>
        </p:nvSpPr>
        <p:spPr>
          <a:xfrm>
            <a:off x="8833104" y="4279392"/>
            <a:ext cx="273679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9A54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12 (Payment redone) goes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9A54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 to step 11 (Schedule and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9A54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pay) in 8% of cases</a:t>
            </a:r>
            <a:endParaRPr lang="en-US" sz="1200" dirty="0"/>
          </a:p>
        </p:txBody>
      </p:sp>
      <p:sp>
        <p:nvSpPr>
          <p:cNvPr id="74" name="badge"/>
          <p:cNvSpPr/>
          <p:nvPr/>
        </p:nvSpPr>
        <p:spPr>
          <a:xfrm>
            <a:off x="8503920" y="4882896"/>
            <a:ext cx="237744" cy="237744"/>
          </a:xfrm>
          <a:prstGeom prst="ellipse">
            <a:avLst/>
          </a:prstGeom>
          <a:solidFill>
            <a:srgbClr val="FFF4E8"/>
          </a:solidFill>
          <a:ln w="12700">
            <a:solidFill>
              <a:srgbClr val="E8832A"/>
            </a:solidFill>
            <a:prstDash val="dash"/>
          </a:ln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E88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↻</a:t>
            </a:r>
            <a:endParaRPr lang="en-US" sz="1100" dirty="0"/>
          </a:p>
        </p:txBody>
      </p:sp>
      <p:sp>
        <p:nvSpPr>
          <p:cNvPr id="75" name="text"/>
          <p:cNvSpPr/>
          <p:nvPr/>
        </p:nvSpPr>
        <p:spPr>
          <a:xfrm>
            <a:off x="8833104" y="4882896"/>
            <a:ext cx="2736799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9A54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15 (Month-end accrual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9A54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chase) goes back to step 13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9A54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(Record and close) in 25% of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9A54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cases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PulseIQ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Accounts Payable process map: PulseIQ</dc:title>
  <dc:subject>PptxGenJS Presentation</dc:subject>
  <dc:creator>PptxGenJS</dc:creator>
  <cp:lastModifiedBy>PptxGenJS</cp:lastModifiedBy>
  <cp:revision>1</cp:revision>
  <dcterms:created xsi:type="dcterms:W3CDTF">2026-10-23T06:07:32Z</dcterms:created>
  <dcterms:modified xsi:type="dcterms:W3CDTF">2026-10-23T06:07:32Z</dcterms:modified>
</cp:coreProperties>
</file>